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0" r:id="rId3"/>
    <p:sldId id="258" r:id="rId4"/>
    <p:sldId id="275" r:id="rId5"/>
    <p:sldId id="281" r:id="rId6"/>
    <p:sldId id="282" r:id="rId7"/>
    <p:sldId id="288" r:id="rId8"/>
    <p:sldId id="276" r:id="rId9"/>
    <p:sldId id="283" r:id="rId10"/>
    <p:sldId id="277" r:id="rId11"/>
    <p:sldId id="284" r:id="rId12"/>
    <p:sldId id="293" r:id="rId13"/>
    <p:sldId id="285" r:id="rId14"/>
    <p:sldId id="296" r:id="rId15"/>
    <p:sldId id="297" r:id="rId16"/>
    <p:sldId id="309" r:id="rId17"/>
    <p:sldId id="289" r:id="rId18"/>
    <p:sldId id="286" r:id="rId19"/>
    <p:sldId id="290" r:id="rId20"/>
    <p:sldId id="287" r:id="rId21"/>
    <p:sldId id="292" r:id="rId22"/>
    <p:sldId id="294" r:id="rId23"/>
    <p:sldId id="295" r:id="rId24"/>
    <p:sldId id="308" r:id="rId25"/>
    <p:sldId id="298" r:id="rId26"/>
    <p:sldId id="300" r:id="rId27"/>
    <p:sldId id="299" r:id="rId28"/>
    <p:sldId id="301" r:id="rId29"/>
    <p:sldId id="307" r:id="rId30"/>
    <p:sldId id="302" r:id="rId31"/>
    <p:sldId id="305" r:id="rId32"/>
    <p:sldId id="303" r:id="rId33"/>
    <p:sldId id="278" r:id="rId34"/>
    <p:sldId id="306" r:id="rId35"/>
    <p:sldId id="311" r:id="rId36"/>
    <p:sldId id="313" r:id="rId37"/>
    <p:sldId id="312" r:id="rId38"/>
    <p:sldId id="272" r:id="rId39"/>
    <p:sldId id="273" r:id="rId40"/>
    <p:sldId id="271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D58B604-501E-46E8-B4DF-2B2AC7C0EF5C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2A08EC-C340-4B24-81E1-2CC1ED056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B604-501E-46E8-B4DF-2B2AC7C0EF5C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08EC-C340-4B24-81E1-2CC1ED056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B604-501E-46E8-B4DF-2B2AC7C0EF5C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08EC-C340-4B24-81E1-2CC1ED056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B604-501E-46E8-B4DF-2B2AC7C0EF5C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08EC-C340-4B24-81E1-2CC1ED056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B604-501E-46E8-B4DF-2B2AC7C0EF5C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08EC-C340-4B24-81E1-2CC1ED056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B604-501E-46E8-B4DF-2B2AC7C0EF5C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08EC-C340-4B24-81E1-2CC1ED056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58B604-501E-46E8-B4DF-2B2AC7C0EF5C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2A08EC-C340-4B24-81E1-2CC1ED056595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D58B604-501E-46E8-B4DF-2B2AC7C0EF5C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E2A08EC-C340-4B24-81E1-2CC1ED056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B604-501E-46E8-B4DF-2B2AC7C0EF5C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08EC-C340-4B24-81E1-2CC1ED056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B604-501E-46E8-B4DF-2B2AC7C0EF5C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08EC-C340-4B24-81E1-2CC1ED056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B604-501E-46E8-B4DF-2B2AC7C0EF5C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08EC-C340-4B24-81E1-2CC1ED056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D58B604-501E-46E8-B4DF-2B2AC7C0EF5C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E2A08EC-C340-4B24-81E1-2CC1ED05659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8458200" cy="1470025"/>
          </a:xfrm>
        </p:spPr>
        <p:txBody>
          <a:bodyPr/>
          <a:lstStyle/>
          <a:p>
            <a:r>
              <a:rPr lang="pt-BR" dirty="0" smtClean="0"/>
              <a:t>BANCO DE DADOS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8358" y="4149080"/>
            <a:ext cx="8363272" cy="999402"/>
          </a:xfrm>
        </p:spPr>
        <p:txBody>
          <a:bodyPr>
            <a:noAutofit/>
          </a:bodyPr>
          <a:lstStyle/>
          <a:p>
            <a:pPr algn="ctr"/>
            <a:r>
              <a:rPr lang="pt-BR" sz="6600" dirty="0" smtClean="0">
                <a:solidFill>
                  <a:srgbClr val="0070C0"/>
                </a:solidFill>
              </a:rPr>
              <a:t>JOIN    (Junções)</a:t>
            </a:r>
            <a:endParaRPr lang="pt-BR" sz="6600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21" y="908720"/>
            <a:ext cx="3470617" cy="148450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2786" y="5496851"/>
            <a:ext cx="8848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LEMBRE-SE:</a:t>
            </a:r>
            <a:endParaRPr lang="pt-BR" sz="2800" b="1" dirty="0"/>
          </a:p>
          <a:p>
            <a:r>
              <a:rPr lang="pt-BR" sz="2800" dirty="0" smtClean="0"/>
              <a:t>As </a:t>
            </a:r>
            <a:r>
              <a:rPr lang="pt-BR" sz="2800" dirty="0"/>
              <a:t>consultas com JOIN funcionam através da consulta utilizando </a:t>
            </a:r>
            <a:r>
              <a:rPr lang="pt-BR" sz="2800" b="1" dirty="0"/>
              <a:t>SELECT</a:t>
            </a:r>
            <a:r>
              <a:rPr lang="pt-BR" sz="2800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1450" y="1286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https://</a:t>
            </a:r>
            <a:r>
              <a:rPr lang="pt-BR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oficinahotrods.com.br/join.pptx</a:t>
            </a:r>
            <a:endParaRPr lang="pt-BR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5474"/>
            <a:ext cx="8568952" cy="688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0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pt-BR" dirty="0" smtClean="0"/>
              <a:t>Junções:  INNER JOIN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4006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dirty="0"/>
              <a:t>Usuários podem especificar uma </a:t>
            </a:r>
            <a:r>
              <a:rPr lang="pt-BR" dirty="0" smtClean="0"/>
              <a:t>tabela resultante </a:t>
            </a:r>
            <a:r>
              <a:rPr lang="pt-BR" dirty="0"/>
              <a:t>de uma operação de junção </a:t>
            </a:r>
            <a:r>
              <a:rPr lang="pt-BR" dirty="0" smtClean="0"/>
              <a:t>na cláusula </a:t>
            </a:r>
            <a:r>
              <a:rPr lang="pt-BR" dirty="0"/>
              <a:t>FROM de uma consulta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Consulta </a:t>
            </a:r>
            <a:r>
              <a:rPr lang="pt-BR" dirty="0"/>
              <a:t>a seguir tem uma única tabela de junção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62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pt-BR" dirty="0" smtClean="0"/>
              <a:t>Junções:  INNER JOIN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4006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Exemplo: mostrar dados de </a:t>
            </a:r>
            <a:r>
              <a:rPr lang="pt-BR" dirty="0" err="1" smtClean="0"/>
              <a:t>funcionarios</a:t>
            </a:r>
            <a:r>
              <a:rPr lang="pt-BR" dirty="0" smtClean="0"/>
              <a:t> e </a:t>
            </a:r>
            <a:r>
              <a:rPr lang="pt-BR" dirty="0" err="1" smtClean="0"/>
              <a:t>deparatamentos</a:t>
            </a:r>
            <a:r>
              <a:rPr lang="pt-BR" dirty="0" smtClean="0"/>
              <a:t>, do </a:t>
            </a:r>
            <a:r>
              <a:rPr lang="pt-BR" dirty="0" err="1" smtClean="0"/>
              <a:t>deparmento</a:t>
            </a:r>
            <a:r>
              <a:rPr lang="pt-BR" dirty="0" smtClean="0"/>
              <a:t> PESQUISA:</a:t>
            </a:r>
          </a:p>
          <a:p>
            <a:pPr algn="just"/>
            <a:endParaRPr lang="pt-BR" dirty="0"/>
          </a:p>
          <a:p>
            <a:pPr marL="109728" indent="0" algn="just">
              <a:buNone/>
            </a:pPr>
            <a:r>
              <a:rPr lang="pt-BR" dirty="0">
                <a:solidFill>
                  <a:srgbClr val="FF0000"/>
                </a:solidFill>
                <a:latin typeface="+mj-lt"/>
              </a:rPr>
              <a:t>SELECT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Pnome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,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Unome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,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Endereco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FROM (FUNCIONARIO  JOIN DEPARTAMENTO </a:t>
            </a:r>
            <a:endParaRPr lang="pt-BR" dirty="0" smtClean="0">
              <a:solidFill>
                <a:srgbClr val="FF0000"/>
              </a:solidFill>
              <a:latin typeface="+mj-lt"/>
            </a:endParaRPr>
          </a:p>
          <a:p>
            <a:pPr marL="109728" indent="0" algn="just">
              <a:buNone/>
            </a:pPr>
            <a:r>
              <a:rPr lang="pt-BR" dirty="0" smtClean="0">
                <a:solidFill>
                  <a:srgbClr val="FF0000"/>
                </a:solidFill>
                <a:latin typeface="+mj-lt"/>
              </a:rPr>
              <a:t>ON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Dnr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=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Dnumero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) WHERE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Dnome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= 'Pesquisa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';</a:t>
            </a:r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826273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6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Junções + </a:t>
            </a:r>
            <a:r>
              <a:rPr lang="pt-BR" dirty="0"/>
              <a:t>Funções </a:t>
            </a:r>
            <a:r>
              <a:rPr lang="pt-BR" dirty="0" smtClean="0"/>
              <a:t>agregadas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Exemplo: Achar </a:t>
            </a:r>
            <a:r>
              <a:rPr lang="pt-BR" dirty="0"/>
              <a:t>a soma dos salários de todos os </a:t>
            </a:r>
            <a:r>
              <a:rPr lang="pt-BR" dirty="0" smtClean="0"/>
              <a:t>funcionários do departamento </a:t>
            </a:r>
            <a:r>
              <a:rPr lang="pt-BR" dirty="0"/>
              <a:t>‘Pesquisa’, bem como o salário máximo, </a:t>
            </a:r>
            <a:r>
              <a:rPr lang="pt-BR" dirty="0" smtClean="0"/>
              <a:t>o salário </a:t>
            </a:r>
            <a:r>
              <a:rPr lang="pt-BR" dirty="0"/>
              <a:t>mínimo e a média dos salários nesse departamento</a:t>
            </a:r>
            <a:r>
              <a:rPr lang="pt-BR" dirty="0" smtClean="0"/>
              <a:t>.</a:t>
            </a:r>
          </a:p>
          <a:p>
            <a:pPr algn="just"/>
            <a:endParaRPr lang="pt-BR" dirty="0" smtClean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  <a:latin typeface="+mj-lt"/>
              </a:rPr>
              <a:t>SELECT 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SUM(Salario), MAX(Salario), MIN(Salario), AVG(Salario) FROM (FUNCIONARIO  JOIN DEPARTAMENTO ON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Dnr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=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Dnumero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) WHERE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Dnome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= 'Pesquisa';</a:t>
            </a:r>
          </a:p>
          <a:p>
            <a:pPr algn="just"/>
            <a:endParaRPr lang="pt-BR" dirty="0">
              <a:solidFill>
                <a:srgbClr val="FF0000"/>
              </a:solidFill>
              <a:latin typeface="+mj-lt"/>
            </a:endParaRPr>
          </a:p>
          <a:p>
            <a:pPr algn="just"/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5373216"/>
            <a:ext cx="7914769" cy="86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580112" y="6488668"/>
            <a:ext cx="3423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Obs</a:t>
            </a:r>
            <a:r>
              <a:rPr lang="pt-BR" dirty="0" smtClean="0"/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FORMAT(AVG(Salario), 2)</a:t>
            </a:r>
          </a:p>
        </p:txBody>
      </p:sp>
    </p:spTree>
    <p:extLst>
      <p:ext uri="{BB962C8B-B14F-4D97-AF65-F5344CB8AC3E}">
        <p14:creationId xmlns:p14="http://schemas.microsoft.com/office/powerpoint/2010/main" val="30270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pt-BR" dirty="0" smtClean="0"/>
              <a:t>O QUE EXIBIRÁ?????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232756"/>
            <a:ext cx="8758632" cy="295232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+mj-lt"/>
              </a:rPr>
              <a:t>SELECT </a:t>
            </a:r>
            <a:r>
              <a:rPr lang="pt-BR" dirty="0" err="1" smtClean="0">
                <a:solidFill>
                  <a:srgbClr val="FF0000"/>
                </a:solidFill>
                <a:latin typeface="+mj-lt"/>
              </a:rPr>
              <a:t>Projnumero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,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Dnum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,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Unome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,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Endereco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,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Datanasc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endParaRPr lang="pt-BR" dirty="0" smtClean="0">
              <a:solidFill>
                <a:srgbClr val="FF0000"/>
              </a:solidFill>
              <a:latin typeface="+mj-lt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+mj-lt"/>
              </a:rPr>
              <a:t>FROM </a:t>
            </a:r>
            <a:r>
              <a:rPr lang="pt-BR" dirty="0">
                <a:solidFill>
                  <a:schemeClr val="accent3"/>
                </a:solidFill>
                <a:latin typeface="+mj-lt"/>
              </a:rPr>
              <a:t>(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smtClean="0">
                <a:solidFill>
                  <a:srgbClr val="00B050"/>
                </a:solidFill>
                <a:latin typeface="+mj-lt"/>
              </a:rPr>
              <a:t>(PROJETO </a:t>
            </a:r>
          </a:p>
          <a:p>
            <a:r>
              <a:rPr lang="pt-BR" dirty="0" smtClean="0">
                <a:solidFill>
                  <a:srgbClr val="00B050"/>
                </a:solidFill>
                <a:latin typeface="+mj-lt"/>
              </a:rPr>
              <a:t>JOIN </a:t>
            </a:r>
            <a:r>
              <a:rPr lang="pt-BR" dirty="0">
                <a:solidFill>
                  <a:srgbClr val="00B050"/>
                </a:solidFill>
                <a:latin typeface="+mj-lt"/>
              </a:rPr>
              <a:t>DEPARTAMENTO ON </a:t>
            </a:r>
            <a:r>
              <a:rPr lang="pt-BR" dirty="0" err="1">
                <a:solidFill>
                  <a:srgbClr val="00B050"/>
                </a:solidFill>
                <a:latin typeface="+mj-lt"/>
              </a:rPr>
              <a:t>Dnum</a:t>
            </a:r>
            <a:r>
              <a:rPr lang="pt-BR" dirty="0">
                <a:solidFill>
                  <a:srgbClr val="00B050"/>
                </a:solidFill>
                <a:latin typeface="+mj-lt"/>
              </a:rPr>
              <a:t> = </a:t>
            </a:r>
            <a:r>
              <a:rPr lang="pt-BR" dirty="0" err="1">
                <a:solidFill>
                  <a:srgbClr val="00B050"/>
                </a:solidFill>
                <a:latin typeface="+mj-lt"/>
              </a:rPr>
              <a:t>Dnumero</a:t>
            </a:r>
            <a:r>
              <a:rPr lang="pt-BR" dirty="0">
                <a:solidFill>
                  <a:srgbClr val="00B050"/>
                </a:solidFill>
                <a:latin typeface="+mj-lt"/>
              </a:rPr>
              <a:t>)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endParaRPr lang="pt-BR" dirty="0" smtClean="0">
              <a:solidFill>
                <a:srgbClr val="FF0000"/>
              </a:solidFill>
              <a:latin typeface="+mj-lt"/>
            </a:endParaRPr>
          </a:p>
          <a:p>
            <a:r>
              <a:rPr lang="pt-BR" dirty="0" smtClean="0">
                <a:solidFill>
                  <a:schemeClr val="accent3"/>
                </a:solidFill>
                <a:latin typeface="+mj-lt"/>
              </a:rPr>
              <a:t>JOIN </a:t>
            </a:r>
            <a:r>
              <a:rPr lang="pt-BR" dirty="0">
                <a:solidFill>
                  <a:schemeClr val="accent3"/>
                </a:solidFill>
                <a:latin typeface="+mj-lt"/>
              </a:rPr>
              <a:t>FUNCIONARIO ON </a:t>
            </a:r>
            <a:r>
              <a:rPr lang="pt-BR" dirty="0" err="1">
                <a:solidFill>
                  <a:schemeClr val="accent3"/>
                </a:solidFill>
                <a:latin typeface="+mj-lt"/>
              </a:rPr>
              <a:t>Cpf_gerente</a:t>
            </a:r>
            <a:r>
              <a:rPr lang="pt-BR" dirty="0">
                <a:solidFill>
                  <a:schemeClr val="accent3"/>
                </a:solidFill>
                <a:latin typeface="+mj-lt"/>
              </a:rPr>
              <a:t> = </a:t>
            </a:r>
            <a:r>
              <a:rPr lang="pt-BR" dirty="0" err="1">
                <a:solidFill>
                  <a:schemeClr val="accent3"/>
                </a:solidFill>
                <a:latin typeface="+mj-lt"/>
              </a:rPr>
              <a:t>Cpf</a:t>
            </a:r>
            <a:r>
              <a:rPr lang="pt-BR" dirty="0">
                <a:solidFill>
                  <a:schemeClr val="accent3"/>
                </a:solidFill>
                <a:latin typeface="+mj-lt"/>
              </a:rPr>
              <a:t>)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WHERE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Projlocal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="Mauá"; </a:t>
            </a:r>
          </a:p>
          <a:p>
            <a:pPr marL="109728" indent="0">
              <a:buNone/>
            </a:pPr>
            <a:r>
              <a:rPr lang="pt-BR" dirty="0" smtClean="0">
                <a:solidFill>
                  <a:srgbClr val="FF0000"/>
                </a:solidFill>
                <a:latin typeface="+mj-lt"/>
              </a:rPr>
              <a:t>;</a:t>
            </a:r>
            <a:endParaRPr lang="pt-BR" dirty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547936" y="1421160"/>
            <a:ext cx="8390208" cy="128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/>
          </a:p>
        </p:txBody>
      </p:sp>
      <p:sp>
        <p:nvSpPr>
          <p:cNvPr id="2" name="Texto explicativo retangular com cantos arredondados 1"/>
          <p:cNvSpPr/>
          <p:nvPr/>
        </p:nvSpPr>
        <p:spPr>
          <a:xfrm>
            <a:off x="547936" y="4077072"/>
            <a:ext cx="8272536" cy="1224136"/>
          </a:xfrm>
          <a:prstGeom prst="wedgeRoundRectCallout">
            <a:avLst>
              <a:gd name="adj1" fmla="val 1832"/>
              <a:gd name="adj2" fmla="val -84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Mostra os dados dos funcionários que trabalham em um projeto de MAUÁ</a:t>
            </a:r>
            <a:endParaRPr lang="pt-BR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1" y="5502984"/>
            <a:ext cx="8313584" cy="11308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16656"/>
            <a:ext cx="8958815" cy="430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3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04072"/>
            <a:ext cx="8229600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Perguntas?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1862336" cy="7965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022776" cy="37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OUTER </a:t>
            </a:r>
            <a:r>
              <a:rPr lang="pt-BR" b="0" dirty="0" smtClean="0"/>
              <a:t>JOIN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0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JUNÇÃO: </a:t>
            </a:r>
            <a:r>
              <a:rPr lang="pt-BR" dirty="0" smtClean="0">
                <a:solidFill>
                  <a:srgbClr val="FF0000"/>
                </a:solidFill>
              </a:rPr>
              <a:t>OUTER JOIN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OUTER JOIN </a:t>
            </a: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mostra os campos em comum que estejam presentes em duas tabelas</a:t>
            </a:r>
            <a:r>
              <a:rPr lang="pt-BR" dirty="0"/>
              <a:t>, mostrando ainda os que faltam, isto é, aqueles que não têm correspondência entre as chaves das duas tabelas. </a:t>
            </a:r>
            <a:endParaRPr lang="pt-BR" dirty="0" smtClean="0"/>
          </a:p>
          <a:p>
            <a:pPr algn="just"/>
            <a:endParaRPr lang="pt-BR" dirty="0" smtClean="0"/>
          </a:p>
          <a:p>
            <a:pPr marL="109728" indent="0" algn="just">
              <a:buNone/>
            </a:pPr>
            <a:r>
              <a:rPr lang="pt-BR" dirty="0" smtClean="0"/>
              <a:t>Há </a:t>
            </a:r>
            <a:r>
              <a:rPr lang="pt-BR" dirty="0"/>
              <a:t>três tipos de OUTER JOINS: </a:t>
            </a:r>
          </a:p>
          <a:p>
            <a:pPr algn="just"/>
            <a:r>
              <a:rPr lang="pt-BR" dirty="0"/>
              <a:t>✓ LEFT OUTER JOIN </a:t>
            </a:r>
          </a:p>
          <a:p>
            <a:pPr algn="just"/>
            <a:r>
              <a:rPr lang="pt-BR" dirty="0"/>
              <a:t>✓ RIGHT OUTER JOIN </a:t>
            </a:r>
          </a:p>
          <a:p>
            <a:pPr algn="just"/>
            <a:r>
              <a:rPr lang="pt-BR" dirty="0"/>
              <a:t>✓ FULL OUTER JOIN </a:t>
            </a:r>
          </a:p>
          <a:p>
            <a:pPr algn="just"/>
            <a:endParaRPr lang="pt-BR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06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79512" y="303312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FF0000"/>
                </a:solidFill>
              </a:rPr>
              <a:t>OUTER JOIN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5519"/>
            <a:ext cx="6153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6096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6105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3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t="28925" r="31543" b="7545"/>
          <a:stretch/>
        </p:blipFill>
        <p:spPr bwMode="auto">
          <a:xfrm>
            <a:off x="537431" y="620688"/>
            <a:ext cx="8066239" cy="620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0952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JUNÇÃO: </a:t>
            </a:r>
            <a:r>
              <a:rPr lang="pt-BR" b="1" dirty="0" smtClean="0">
                <a:solidFill>
                  <a:srgbClr val="FF0000"/>
                </a:solidFill>
              </a:rPr>
              <a:t>LEFT </a:t>
            </a:r>
            <a:r>
              <a:rPr lang="pt-BR" b="1" dirty="0">
                <a:solidFill>
                  <a:srgbClr val="FF0000"/>
                </a:solidFill>
              </a:rPr>
              <a:t>OUTER JOIN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30243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/>
              <a:t>cláusula LEFT JOIN ou LEFT OUTER JOIN </a:t>
            </a:r>
            <a:r>
              <a:rPr lang="pt-BR" dirty="0">
                <a:solidFill>
                  <a:srgbClr val="0070C0"/>
                </a:solidFill>
              </a:rPr>
              <a:t>permite trazer não apenas os dados em que duas tabelas se relacionam, mas também os dados não relacionados encontrados na tabela à esquerda da cláusula JOIN. </a:t>
            </a:r>
            <a:r>
              <a:rPr lang="pt-BR" dirty="0"/>
              <a:t>Quando não existir dados relacionados entre as tabelas à esquerda do JOIN, os valores como resultado de todas as colunas dada na tabela à direita serão nulos. </a:t>
            </a:r>
          </a:p>
          <a:p>
            <a:pPr algn="just"/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44810"/>
            <a:ext cx="7200800" cy="2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6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pt-BR" dirty="0" smtClean="0"/>
              <a:t>Junções:  LEFT OUTER JOIN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08897" y="1321206"/>
            <a:ext cx="8496944" cy="54006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Toda </a:t>
            </a:r>
            <a:r>
              <a:rPr lang="pt-BR" dirty="0" err="1"/>
              <a:t>tupla</a:t>
            </a:r>
            <a:r>
              <a:rPr lang="pt-BR" dirty="0"/>
              <a:t> na tabela esquerda deve aparecer no</a:t>
            </a:r>
            <a:br>
              <a:rPr lang="pt-BR" dirty="0"/>
            </a:br>
            <a:r>
              <a:rPr lang="pt-BR" dirty="0"/>
              <a:t>resultado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 </a:t>
            </a:r>
            <a:r>
              <a:rPr lang="pt-BR" i="1" dirty="0"/>
              <a:t>Se não houver </a:t>
            </a:r>
            <a:r>
              <a:rPr lang="pt-BR" i="1" dirty="0" err="1"/>
              <a:t>tupla</a:t>
            </a:r>
            <a:r>
              <a:rPr lang="pt-BR" i="1" dirty="0"/>
              <a:t> </a:t>
            </a:r>
            <a:r>
              <a:rPr lang="pt-BR" i="1" dirty="0" smtClean="0"/>
              <a:t>correspondente: Preenchido </a:t>
            </a:r>
            <a:r>
              <a:rPr lang="pt-BR" i="1" dirty="0"/>
              <a:t>com valores NULL para atributos da</a:t>
            </a:r>
            <a:br>
              <a:rPr lang="pt-BR" i="1" dirty="0"/>
            </a:br>
            <a:r>
              <a:rPr lang="pt-BR" i="1" dirty="0"/>
              <a:t>tabela da </a:t>
            </a:r>
            <a:r>
              <a:rPr lang="pt-BR" i="1" dirty="0" smtClean="0"/>
              <a:t>direita. </a:t>
            </a:r>
          </a:p>
          <a:p>
            <a:pPr algn="just"/>
            <a:endParaRPr lang="pt-BR" i="1" dirty="0" smtClean="0"/>
          </a:p>
          <a:p>
            <a:pPr algn="just"/>
            <a:r>
              <a:rPr lang="pt-BR" dirty="0" smtClean="0"/>
              <a:t>Exemplo:</a:t>
            </a:r>
            <a:endParaRPr lang="pt-BR" dirty="0"/>
          </a:p>
          <a:p>
            <a:pPr marL="109728" indent="0" algn="just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select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pnome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dnome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109728" indent="0" algn="just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from FUNCIONARIO</a:t>
            </a:r>
          </a:p>
          <a:p>
            <a:pPr marL="109728" indent="0" algn="just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left outer join DEPARTAMENTO</a:t>
            </a:r>
          </a:p>
          <a:p>
            <a:pPr marL="109728" indent="0" algn="just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on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dnr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dnumero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;</a:t>
            </a:r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781968" cy="345638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pt-BR" dirty="0" smtClean="0"/>
              <a:t>EXEMPLO:  LEFT OUTER JOIN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3068960"/>
            <a:ext cx="5184576" cy="29523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dirty="0">
                <a:solidFill>
                  <a:srgbClr val="FF0000"/>
                </a:solidFill>
                <a:latin typeface="+mj-lt"/>
              </a:rPr>
              <a:t>SELECT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pnome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, COUNT(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fcpf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) FROM 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FUNCIONARIO f </a:t>
            </a:r>
          </a:p>
          <a:p>
            <a:pPr marL="109728" indent="0">
              <a:buNone/>
            </a:pPr>
            <a:r>
              <a:rPr lang="pt-BR" dirty="0">
                <a:solidFill>
                  <a:srgbClr val="FF0000"/>
                </a:solidFill>
                <a:latin typeface="+mj-lt"/>
              </a:rPr>
              <a:t>LEFT JOIN DEPENDENTE d ON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f.cpf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=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d.fcpf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GROUP BY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cpf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;</a:t>
            </a: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547936" y="1421160"/>
            <a:ext cx="8390208" cy="128776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Obter os nomes dos funcionários e a quantidade de dependentes que cada um deles possui.</a:t>
            </a:r>
            <a:br>
              <a:rPr lang="pt-BR" dirty="0" smtClean="0"/>
            </a:br>
            <a:r>
              <a:rPr lang="pt-BR" dirty="0" smtClean="0"/>
              <a:t>Exemplo: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47108"/>
            <a:ext cx="3334667" cy="409520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pt-BR" dirty="0" smtClean="0"/>
              <a:t>O QUE EXIBIRÁ?????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232756"/>
            <a:ext cx="8758632" cy="29523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dirty="0" smtClean="0">
                <a:solidFill>
                  <a:srgbClr val="FF0000"/>
                </a:solidFill>
                <a:latin typeface="+mj-lt"/>
              </a:rPr>
              <a:t>SELECT </a:t>
            </a:r>
            <a:r>
              <a:rPr lang="pt-BR" dirty="0" err="1" smtClean="0">
                <a:solidFill>
                  <a:srgbClr val="FF0000"/>
                </a:solidFill>
                <a:latin typeface="+mj-lt"/>
              </a:rPr>
              <a:t>F.Unome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AS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Nome_funcionario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,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S.Unome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as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Nome_supervisor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endParaRPr lang="pt-BR" dirty="0" smtClean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pt-BR" dirty="0" smtClean="0">
                <a:solidFill>
                  <a:srgbClr val="FF0000"/>
                </a:solidFill>
                <a:latin typeface="+mj-lt"/>
              </a:rPr>
              <a:t>FROM 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FUNCIONARIO as F </a:t>
            </a:r>
            <a:endParaRPr lang="pt-BR" dirty="0" smtClean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pt-BR" dirty="0" smtClean="0">
                <a:solidFill>
                  <a:srgbClr val="FF0000"/>
                </a:solidFill>
                <a:latin typeface="+mj-lt"/>
              </a:rPr>
              <a:t>LEFT OUTER 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JOIN FUNCIONARIO S </a:t>
            </a:r>
            <a:endParaRPr lang="pt-BR" dirty="0" smtClean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pt-BR" dirty="0" smtClean="0">
                <a:solidFill>
                  <a:srgbClr val="FF0000"/>
                </a:solidFill>
                <a:latin typeface="+mj-lt"/>
              </a:rPr>
              <a:t>ON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F.Cpf_supervisor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=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S.Cpf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; </a:t>
            </a:r>
          </a:p>
          <a:p>
            <a:pPr marL="109728" indent="0">
              <a:buNone/>
            </a:pPr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547936" y="1421160"/>
            <a:ext cx="8390208" cy="128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00" y="3501008"/>
            <a:ext cx="4176183" cy="32053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 explicativo retangular com cantos arredondados 1"/>
          <p:cNvSpPr/>
          <p:nvPr/>
        </p:nvSpPr>
        <p:spPr>
          <a:xfrm>
            <a:off x="323528" y="4365104"/>
            <a:ext cx="3960440" cy="2232248"/>
          </a:xfrm>
          <a:prstGeom prst="wedgeRoundRectCallout">
            <a:avLst>
              <a:gd name="adj1" fmla="val 1832"/>
              <a:gd name="adj2" fmla="val -84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Mostrar  o nome do funcionários e qual o nome do seu gerente</a:t>
            </a:r>
            <a:r>
              <a:rPr lang="pt-B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04072"/>
            <a:ext cx="8229600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Perguntas?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1862336" cy="7965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022776" cy="37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21488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JUNÇÃO: </a:t>
            </a:r>
            <a:r>
              <a:rPr lang="pt-BR" b="1" dirty="0">
                <a:solidFill>
                  <a:srgbClr val="FF0000"/>
                </a:solidFill>
              </a:rPr>
              <a:t>RIGHT</a:t>
            </a:r>
            <a:r>
              <a:rPr lang="pt-BR" dirty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OUTER </a:t>
            </a:r>
            <a:r>
              <a:rPr lang="pt-BR" b="1" dirty="0">
                <a:solidFill>
                  <a:srgbClr val="FF0000"/>
                </a:solidFill>
              </a:rPr>
              <a:t>JOIN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3024336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cláusula RIGHT JOIN ou RIGHT OUTER JOIN </a:t>
            </a:r>
            <a:r>
              <a:rPr lang="pt-BR" dirty="0">
                <a:solidFill>
                  <a:srgbClr val="0070C0"/>
                </a:solidFill>
              </a:rPr>
              <a:t>retorna todos os dados encontrados na tabela à direita de JOIN</a:t>
            </a:r>
            <a:r>
              <a:rPr lang="pt-BR" dirty="0"/>
              <a:t>, e quando não existirem dados associados entre as tabelas à esquerda, serão retornados valores nulos</a:t>
            </a:r>
            <a:r>
              <a:rPr lang="pt-BR" dirty="0" smtClean="0"/>
              <a:t>.</a:t>
            </a:r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6096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2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Junções: </a:t>
            </a:r>
            <a:r>
              <a:rPr lang="pt-BR" dirty="0"/>
              <a:t>RIGHT OUTER JOIN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321206"/>
            <a:ext cx="8726329" cy="5400600"/>
          </a:xfrm>
        </p:spPr>
        <p:txBody>
          <a:bodyPr>
            <a:normAutofit/>
          </a:bodyPr>
          <a:lstStyle/>
          <a:p>
            <a:r>
              <a:rPr lang="pt-BR" dirty="0" smtClean="0"/>
              <a:t>Toda </a:t>
            </a:r>
            <a:r>
              <a:rPr lang="pt-BR" dirty="0" err="1"/>
              <a:t>tupla</a:t>
            </a:r>
            <a:r>
              <a:rPr lang="pt-BR" dirty="0"/>
              <a:t> na tabela direita deve aparecer no</a:t>
            </a:r>
            <a:br>
              <a:rPr lang="pt-BR" dirty="0"/>
            </a:br>
            <a:r>
              <a:rPr lang="pt-BR" dirty="0" smtClean="0"/>
              <a:t>resultado.</a:t>
            </a:r>
          </a:p>
          <a:p>
            <a:r>
              <a:rPr lang="pt-BR" dirty="0" smtClean="0"/>
              <a:t>Se </a:t>
            </a:r>
            <a:r>
              <a:rPr lang="pt-BR" dirty="0"/>
              <a:t>não houver </a:t>
            </a:r>
            <a:r>
              <a:rPr lang="pt-BR" dirty="0" err="1"/>
              <a:t>tupla</a:t>
            </a:r>
            <a:r>
              <a:rPr lang="pt-BR" dirty="0"/>
              <a:t> correspondente</a:t>
            </a:r>
            <a:r>
              <a:rPr lang="pt-BR" dirty="0" smtClean="0"/>
              <a:t>:  </a:t>
            </a:r>
            <a:r>
              <a:rPr lang="pt-BR" dirty="0"/>
              <a:t>Preenchido com valores NULL para atributos </a:t>
            </a:r>
            <a:r>
              <a:rPr lang="pt-BR" dirty="0" smtClean="0"/>
              <a:t>da tabela </a:t>
            </a:r>
            <a:r>
              <a:rPr lang="pt-BR" dirty="0"/>
              <a:t>da esquerda.</a:t>
            </a:r>
          </a:p>
          <a:p>
            <a:pPr algn="just"/>
            <a:endParaRPr lang="pt-BR" i="1" dirty="0" smtClean="0"/>
          </a:p>
          <a:p>
            <a:pPr algn="just"/>
            <a:r>
              <a:rPr lang="pt-BR" dirty="0" smtClean="0"/>
              <a:t>Exemplo:</a:t>
            </a:r>
            <a:endParaRPr lang="pt-BR" dirty="0"/>
          </a:p>
          <a:p>
            <a:pPr marL="109728" indent="0" algn="just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select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pnome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dnome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109728" indent="0" algn="just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from FUNCIONARIO</a:t>
            </a:r>
          </a:p>
          <a:p>
            <a:pPr marL="109728" indent="0" algn="just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right outer join DEPARTAMENTO</a:t>
            </a:r>
          </a:p>
          <a:p>
            <a:pPr marL="109728" indent="0" algn="just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on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dnr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dnumero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;</a:t>
            </a:r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52" y="3212976"/>
            <a:ext cx="3454871" cy="3496496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6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pt-BR" dirty="0" smtClean="0"/>
              <a:t>EXEMPLO:  RIGHT OUTER JOIN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2708920"/>
            <a:ext cx="5328592" cy="295232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pt-BR" dirty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pt-BR" dirty="0" err="1">
                <a:solidFill>
                  <a:srgbClr val="FF0000"/>
                </a:solidFill>
                <a:latin typeface="+mj-lt"/>
              </a:rPr>
              <a:t>select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projnumero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,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projnome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,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count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(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fcpf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marL="109728" indent="0">
              <a:buNone/>
            </a:pPr>
            <a:r>
              <a:rPr lang="pt-BR" dirty="0" err="1">
                <a:solidFill>
                  <a:srgbClr val="FF0000"/>
                </a:solidFill>
                <a:latin typeface="+mj-lt"/>
              </a:rPr>
              <a:t>from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TRABALHA_EM </a:t>
            </a:r>
            <a:endParaRPr lang="pt-BR" dirty="0" smtClean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pt-BR" dirty="0" err="1" smtClean="0">
                <a:solidFill>
                  <a:srgbClr val="FF0000"/>
                </a:solidFill>
                <a:latin typeface="+mj-lt"/>
              </a:rPr>
              <a:t>right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outer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join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PROJETO</a:t>
            </a:r>
          </a:p>
          <a:p>
            <a:pPr marL="109728" indent="0">
              <a:buNone/>
            </a:pPr>
            <a:r>
              <a:rPr lang="pt-BR" dirty="0" err="1">
                <a:solidFill>
                  <a:srgbClr val="FF0000"/>
                </a:solidFill>
                <a:latin typeface="+mj-lt"/>
              </a:rPr>
              <a:t>on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projnumero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=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pnr</a:t>
            </a:r>
            <a:endParaRPr lang="pt-BR" dirty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pt-BR" dirty="0" err="1">
                <a:solidFill>
                  <a:srgbClr val="FF0000"/>
                </a:solidFill>
                <a:latin typeface="+mj-lt"/>
              </a:rPr>
              <a:t>group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by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projnumero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;</a:t>
            </a:r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547936" y="1421160"/>
            <a:ext cx="8390208" cy="128776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Obter os nomes dos projetos e a quantidade de trabalhadores que ele possui.</a:t>
            </a:r>
            <a:br>
              <a:rPr lang="pt-BR" dirty="0" smtClean="0"/>
            </a:br>
            <a:r>
              <a:rPr lang="pt-BR" dirty="0" smtClean="0"/>
              <a:t>Exemplo: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66" y="4077072"/>
            <a:ext cx="4639664" cy="2566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pt-BR" dirty="0" smtClean="0"/>
              <a:t>O QUE EXIBIRÁ?????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232756"/>
            <a:ext cx="8758632" cy="29523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dirty="0" err="1">
                <a:solidFill>
                  <a:srgbClr val="FF0000"/>
                </a:solidFill>
                <a:latin typeface="+mj-lt"/>
              </a:rPr>
              <a:t>select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dnome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,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count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(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cpf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)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qtd</a:t>
            </a:r>
            <a:endParaRPr lang="pt-BR" dirty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pt-BR" dirty="0" err="1">
                <a:solidFill>
                  <a:srgbClr val="FF0000"/>
                </a:solidFill>
                <a:latin typeface="+mj-lt"/>
              </a:rPr>
              <a:t>from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FUNCIONARIO f </a:t>
            </a:r>
            <a:endParaRPr lang="pt-BR" dirty="0" smtClean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pt-BR" dirty="0" err="1" smtClean="0">
                <a:solidFill>
                  <a:srgbClr val="FF0000"/>
                </a:solidFill>
                <a:latin typeface="+mj-lt"/>
              </a:rPr>
              <a:t>right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outer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join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DEPARTAMENTO d</a:t>
            </a:r>
          </a:p>
          <a:p>
            <a:pPr marL="109728" indent="0">
              <a:buNone/>
            </a:pPr>
            <a:r>
              <a:rPr lang="pt-BR" dirty="0" err="1">
                <a:solidFill>
                  <a:srgbClr val="FF0000"/>
                </a:solidFill>
                <a:latin typeface="+mj-lt"/>
              </a:rPr>
              <a:t>on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dnumero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=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dnr</a:t>
            </a:r>
            <a:endParaRPr lang="pt-BR" dirty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pt-BR" dirty="0" err="1">
                <a:solidFill>
                  <a:srgbClr val="FF0000"/>
                </a:solidFill>
                <a:latin typeface="+mj-lt"/>
              </a:rPr>
              <a:t>group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by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dnome</a:t>
            </a:r>
            <a:endParaRPr lang="pt-BR" dirty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pt-BR" dirty="0" err="1">
                <a:solidFill>
                  <a:srgbClr val="FF0000"/>
                </a:solidFill>
                <a:latin typeface="+mj-lt"/>
              </a:rPr>
              <a:t>order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by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qtd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+mj-lt"/>
              </a:rPr>
              <a:t>desc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; </a:t>
            </a:r>
            <a:endParaRPr lang="pt-BR" dirty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547936" y="1421160"/>
            <a:ext cx="8390208" cy="128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/>
          </a:p>
        </p:txBody>
      </p:sp>
      <p:sp>
        <p:nvSpPr>
          <p:cNvPr id="2" name="Texto explicativo retangular com cantos arredondados 1"/>
          <p:cNvSpPr/>
          <p:nvPr/>
        </p:nvSpPr>
        <p:spPr>
          <a:xfrm>
            <a:off x="4743040" y="4509120"/>
            <a:ext cx="3960440" cy="2232248"/>
          </a:xfrm>
          <a:prstGeom prst="wedgeRoundRectCallout">
            <a:avLst>
              <a:gd name="adj1" fmla="val -45827"/>
              <a:gd name="adj2" fmla="val -1205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Mostrar  o numero de funcionários por departamento.</a:t>
            </a:r>
            <a:endParaRPr lang="pt-BR" sz="24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/>
          <a:stretch/>
        </p:blipFill>
        <p:spPr bwMode="auto">
          <a:xfrm>
            <a:off x="547936" y="4725144"/>
            <a:ext cx="2784286" cy="15754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04072"/>
            <a:ext cx="8229600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Perguntas?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1862336" cy="7965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022776" cy="37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7384"/>
            <a:ext cx="8625210" cy="68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0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37512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JUNÇÃO: </a:t>
            </a:r>
            <a:r>
              <a:rPr lang="pt-BR" b="1" dirty="0" smtClean="0">
                <a:solidFill>
                  <a:srgbClr val="FF0000"/>
                </a:solidFill>
              </a:rPr>
              <a:t>FULL OUTER </a:t>
            </a:r>
            <a:r>
              <a:rPr lang="pt-BR" b="1" dirty="0">
                <a:solidFill>
                  <a:srgbClr val="FF0000"/>
                </a:solidFill>
              </a:rPr>
              <a:t>JOIN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30243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Na </a:t>
            </a:r>
            <a:r>
              <a:rPr lang="pt-BR" dirty="0"/>
              <a:t>cláusula FULL JOIN ou FULL OUTER JOIN, </a:t>
            </a:r>
            <a:r>
              <a:rPr lang="pt-BR" dirty="0">
                <a:solidFill>
                  <a:srgbClr val="0070C0"/>
                </a:solidFill>
              </a:rPr>
              <a:t>todas as linhas de dados da tabela à esquerda de JOIN e da tabela à direita serão retornadas</a:t>
            </a:r>
            <a:r>
              <a:rPr lang="pt-BR" dirty="0"/>
              <a:t>. Quando não há valores que estejam associados a qualquer linha da outra tabela, os valores das colunas na lista de seleção serão </a:t>
            </a:r>
            <a:r>
              <a:rPr lang="pt-BR" dirty="0">
                <a:solidFill>
                  <a:srgbClr val="0070C0"/>
                </a:solidFill>
              </a:rPr>
              <a:t>nulos</a:t>
            </a:r>
            <a:r>
              <a:rPr lang="pt-BR" dirty="0"/>
              <a:t>. Caso contrário, os valores obtidos serão baseados nas tabelas usadas como referência. </a:t>
            </a:r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6825605" cy="207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8999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Atenção: </a:t>
            </a:r>
            <a:r>
              <a:rPr lang="pt-BR" dirty="0">
                <a:solidFill>
                  <a:srgbClr val="FF0000"/>
                </a:solidFill>
              </a:rPr>
              <a:t>MySQL não tem esse recurso de forma </a:t>
            </a:r>
            <a:r>
              <a:rPr lang="pt-BR" dirty="0" smtClean="0">
                <a:solidFill>
                  <a:srgbClr val="FF0000"/>
                </a:solidFill>
              </a:rPr>
              <a:t>nativa!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7145"/>
          <a:stretch/>
        </p:blipFill>
        <p:spPr bwMode="auto">
          <a:xfrm>
            <a:off x="-108520" y="1628800"/>
            <a:ext cx="9433048" cy="293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5" y="4564417"/>
            <a:ext cx="8888955" cy="207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2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pt-BR" dirty="0" smtClean="0"/>
              <a:t>EXEMPLO:  FULL OUTER JOIN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8049" y="1916832"/>
            <a:ext cx="8758632" cy="37444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pt-BR" dirty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SELECT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* FROM FUNCIONARIO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LEFT OUTER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JOIN TRABALHA_EM on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Cpf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Fcpf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UNION </a:t>
            </a:r>
          </a:p>
          <a:p>
            <a:pPr marL="109728" indent="0">
              <a:buNone/>
            </a:pPr>
            <a:endParaRPr lang="en-US" b="1" dirty="0" smtClean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SELECT *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FROM FUNCIONARIO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RIGHT OUTER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JOIN TRABALHA_EM on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Cpf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Fcpf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; </a:t>
            </a:r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547936" y="1421160"/>
            <a:ext cx="8390208" cy="128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63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9725"/>
            <a:ext cx="9108504" cy="32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04072"/>
            <a:ext cx="8229600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Perguntas?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1862336" cy="7965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022776" cy="37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21488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JUNÇÃO: </a:t>
            </a:r>
            <a:r>
              <a:rPr lang="pt-BR" b="1" dirty="0">
                <a:solidFill>
                  <a:srgbClr val="FF0000"/>
                </a:solidFill>
              </a:rPr>
              <a:t>CROSS JOIN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511256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rgbClr val="0070C0"/>
                </a:solidFill>
              </a:rPr>
              <a:t>A </a:t>
            </a:r>
            <a:r>
              <a:rPr lang="pt-BR" dirty="0">
                <a:solidFill>
                  <a:srgbClr val="0070C0"/>
                </a:solidFill>
              </a:rPr>
              <a:t>junção do tipo CROSS JOIN, ou seja, junção cruzada, apresenta todas as combinações possíveis entre elementos de duas tabelas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7843728" cy="23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21488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JUNÇÃO: </a:t>
            </a:r>
            <a:r>
              <a:rPr lang="pt-BR" b="1" dirty="0">
                <a:solidFill>
                  <a:srgbClr val="FF0000"/>
                </a:solidFill>
              </a:rPr>
              <a:t>CROSS JOIN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5112568"/>
          </a:xfrm>
        </p:spPr>
        <p:txBody>
          <a:bodyPr>
            <a:normAutofit fontScale="92500"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O CROSS JOIN irá relacionar todos os elementos da primeira tabela com todos os elementos da segunda tabela. O CROSS JOIN possui uma funcionalidade completamente diferente dos outros tipos de JOIN, onde ele simplesmente obtém todos os registros de todas as tabelas e faz o produto cartesiano (ou seja, cada registro de uma tabela é relacionado com cada registro da outra tabela), obtendo assim, o número total de registros através da multiplicação do total de registros das tabelas envolvidas no CROSS JOIN. </a:t>
            </a:r>
            <a:endParaRPr lang="pt-BR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0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Junções: CROSS JOIN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3" y="1268760"/>
            <a:ext cx="5976663" cy="5400600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Exemplo:</a:t>
            </a:r>
            <a:endParaRPr lang="pt-BR" dirty="0"/>
          </a:p>
          <a:p>
            <a:pPr marL="109728" indent="0" algn="just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SELECT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Pnome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,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Nome_dependente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109728" indent="0" algn="just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FROM FUNCIONARIO F </a:t>
            </a:r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pPr marL="109728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CROSS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JOIN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DEPENDENTE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;</a:t>
            </a:r>
            <a:endParaRPr lang="pt-BR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24" y="332656"/>
            <a:ext cx="2304256" cy="63475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8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04072"/>
            <a:ext cx="8229600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Perguntas?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1862336" cy="7965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022776" cy="37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5" y="416668"/>
            <a:ext cx="9144000" cy="304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92" y="444646"/>
            <a:ext cx="8784976" cy="629816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</a:rPr>
              <a:t>FOLDER  PARA ESTUDOS!</a:t>
            </a:r>
            <a:endParaRPr lang="pt-BR" sz="2800" b="1" dirty="0">
              <a:solidFill>
                <a:srgbClr val="FFC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32" y="5695929"/>
            <a:ext cx="1862336" cy="79658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393741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+mj-lt"/>
                <a:cs typeface="Arial" panose="020B0604020202020204" pitchFamily="34" charset="0"/>
              </a:rPr>
              <a:t>https://</a:t>
            </a:r>
            <a:r>
              <a:rPr lang="pt-BR" sz="3200" b="1" dirty="0" smtClean="0">
                <a:latin typeface="+mj-lt"/>
                <a:cs typeface="Arial" panose="020B0604020202020204" pitchFamily="34" charset="0"/>
              </a:rPr>
              <a:t>oficinahotrods.com.br/</a:t>
            </a:r>
            <a:r>
              <a:rPr lang="pt-BR" sz="32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join_type</a:t>
            </a:r>
            <a:r>
              <a:rPr lang="pt-BR" sz="3200" b="1" dirty="0" smtClean="0">
                <a:latin typeface="+mj-lt"/>
                <a:cs typeface="Arial" panose="020B0604020202020204" pitchFamily="34" charset="0"/>
              </a:rPr>
              <a:t>.pdf</a:t>
            </a:r>
            <a:endParaRPr lang="pt-BR" sz="32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INTRODUÇÃO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Sintaxe </a:t>
            </a:r>
            <a:r>
              <a:rPr lang="pt-BR" b="1" dirty="0"/>
              <a:t>Geral e Tipos de </a:t>
            </a:r>
            <a:r>
              <a:rPr lang="pt-BR" b="1" dirty="0" err="1"/>
              <a:t>Join</a:t>
            </a:r>
            <a:r>
              <a:rPr lang="pt-BR" b="1" dirty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Para </a:t>
            </a:r>
            <a:r>
              <a:rPr lang="pt-BR" dirty="0"/>
              <a:t>criarmos uma tabela de JOIN, "uma </a:t>
            </a:r>
            <a:r>
              <a:rPr lang="pt-BR" dirty="0" err="1"/>
              <a:t>join_table</a:t>
            </a:r>
            <a:r>
              <a:rPr lang="pt-BR" dirty="0"/>
              <a:t>", para as linhas selecionadas conforme a cláusula WHERE, podemos escolher o tipo de JOIN conforme a necessidade da consulta de dados. </a:t>
            </a:r>
          </a:p>
          <a:p>
            <a:pPr algn="just"/>
            <a:r>
              <a:rPr lang="pt-BR" dirty="0"/>
              <a:t>Quando usamos </a:t>
            </a:r>
            <a:r>
              <a:rPr lang="pt-BR" b="1" dirty="0"/>
              <a:t>INNER JOIN </a:t>
            </a:r>
            <a:r>
              <a:rPr lang="pt-BR" dirty="0"/>
              <a:t>como tipo de JOIN, são incluídas somente as linhas que satisfazem a condição do JOIN. </a:t>
            </a:r>
          </a:p>
          <a:p>
            <a:pPr algn="just"/>
            <a:r>
              <a:rPr lang="pt-BR" dirty="0"/>
              <a:t>Quando usamos </a:t>
            </a:r>
            <a:r>
              <a:rPr lang="pt-BR" b="1" dirty="0"/>
              <a:t>CROSS JOIN, </a:t>
            </a:r>
            <a:r>
              <a:rPr lang="pt-BR" dirty="0"/>
              <a:t>incluímos cada uma das combinações de todas as linhas entre as tabelas. </a:t>
            </a:r>
          </a:p>
          <a:p>
            <a:pPr algn="just"/>
            <a:r>
              <a:rPr lang="pt-BR" dirty="0"/>
              <a:t>Quando usamos </a:t>
            </a:r>
            <a:r>
              <a:rPr lang="pt-BR" b="1" dirty="0"/>
              <a:t>OUTER JOIN</a:t>
            </a:r>
            <a:r>
              <a:rPr lang="pt-BR" dirty="0"/>
              <a:t>, incluímos as linhas que satisfazem a condição de JOIN e as linhas restantes de uma das tabelas do JOIN. </a:t>
            </a:r>
          </a:p>
        </p:txBody>
      </p:sp>
    </p:spTree>
    <p:extLst>
      <p:ext uri="{BB962C8B-B14F-4D97-AF65-F5344CB8AC3E}">
        <p14:creationId xmlns:p14="http://schemas.microsoft.com/office/powerpoint/2010/main" val="21196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1862336" cy="79658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36712"/>
            <a:ext cx="3999257" cy="58629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825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/>
              <a:t>Sintaxe Geral e Tipos de </a:t>
            </a:r>
            <a:r>
              <a:rPr lang="pt-BR" b="1" dirty="0" err="1"/>
              <a:t>Join</a:t>
            </a:r>
            <a:r>
              <a:rPr lang="pt-BR" b="1" dirty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825" y="1988840"/>
            <a:ext cx="8229600" cy="89154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800" dirty="0" smtClean="0"/>
              <a:t>Para </a:t>
            </a:r>
            <a:r>
              <a:rPr lang="pt-BR" sz="1800" dirty="0"/>
              <a:t>criarmos uma tabela de JOIN, "uma </a:t>
            </a:r>
            <a:r>
              <a:rPr lang="pt-BR" sz="1800" dirty="0" err="1"/>
              <a:t>join_table</a:t>
            </a:r>
            <a:r>
              <a:rPr lang="pt-BR" sz="1800" dirty="0"/>
              <a:t>", para as linhas selecionadas conforme a cláusula WHERE, podemos escolher o tipo de JOIN conforme a necessidade da consulta de dados.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7906122" cy="3776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9512" y="2564904"/>
            <a:ext cx="10081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3933056"/>
            <a:ext cx="10081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5255072"/>
            <a:ext cx="10081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20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825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/>
              <a:t>Sintaxe </a:t>
            </a:r>
            <a:r>
              <a:rPr lang="pt-BR" b="1" dirty="0" smtClean="0"/>
              <a:t>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825" y="1988840"/>
            <a:ext cx="8229600" cy="891544"/>
          </a:xfrm>
        </p:spPr>
        <p:txBody>
          <a:bodyPr>
            <a:normAutofit/>
          </a:bodyPr>
          <a:lstStyle/>
          <a:p>
            <a:pPr algn="just"/>
            <a:endParaRPr lang="pt-B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80928"/>
            <a:ext cx="7486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0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INNER JOIN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12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756"/>
            <a:ext cx="9019594" cy="427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85825" y="836712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FF0000"/>
                </a:solidFill>
              </a:rPr>
              <a:t>INNER JOIN </a:t>
            </a:r>
          </a:p>
        </p:txBody>
      </p:sp>
    </p:spTree>
    <p:extLst>
      <p:ext uri="{BB962C8B-B14F-4D97-AF65-F5344CB8AC3E}">
        <p14:creationId xmlns:p14="http://schemas.microsoft.com/office/powerpoint/2010/main" val="3522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85825" y="836712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FF0000"/>
                </a:solidFill>
              </a:rPr>
              <a:t>INNER JOIN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75" y="1582546"/>
            <a:ext cx="6134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6134100" cy="1838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215</TotalTime>
  <Words>982</Words>
  <Application>Microsoft Office PowerPoint</Application>
  <PresentationFormat>Apresentação na tela (4:3)</PresentationFormat>
  <Paragraphs>125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Urbano</vt:lpstr>
      <vt:lpstr>BANCO DE DADOS </vt:lpstr>
      <vt:lpstr>Apresentação do PowerPoint</vt:lpstr>
      <vt:lpstr>Apresentação do PowerPoint</vt:lpstr>
      <vt:lpstr>INTRODUÇÃO Sintaxe Geral e Tipos de Join </vt:lpstr>
      <vt:lpstr>Sintaxe Geral e Tipos de Join </vt:lpstr>
      <vt:lpstr>Sintaxe Geral</vt:lpstr>
      <vt:lpstr>INNER JOIN</vt:lpstr>
      <vt:lpstr>Apresentação do PowerPoint</vt:lpstr>
      <vt:lpstr>Apresentação do PowerPoint</vt:lpstr>
      <vt:lpstr>Apresentação do PowerPoint</vt:lpstr>
      <vt:lpstr>Junções:  INNER JOIN</vt:lpstr>
      <vt:lpstr>Junções:  INNER JOIN</vt:lpstr>
      <vt:lpstr>Junções + Funções agregadas</vt:lpstr>
      <vt:lpstr>O QUE EXIBIRÁ?????</vt:lpstr>
      <vt:lpstr>Apresentação do PowerPoint</vt:lpstr>
      <vt:lpstr>Perguntas?</vt:lpstr>
      <vt:lpstr>OUTER JOIN</vt:lpstr>
      <vt:lpstr>JUNÇÃO: OUTER JOIN</vt:lpstr>
      <vt:lpstr>Apresentação do PowerPoint</vt:lpstr>
      <vt:lpstr>JUNÇÃO: LEFT OUTER JOIN </vt:lpstr>
      <vt:lpstr>Junções:  LEFT OUTER JOIN</vt:lpstr>
      <vt:lpstr>EXEMPLO:  LEFT OUTER JOIN</vt:lpstr>
      <vt:lpstr>O QUE EXIBIRÁ?????</vt:lpstr>
      <vt:lpstr>Perguntas?</vt:lpstr>
      <vt:lpstr>JUNÇÃO: RIGHT OUTER JOIN </vt:lpstr>
      <vt:lpstr>Junções: RIGHT OUTER JOIN </vt:lpstr>
      <vt:lpstr>EXEMPLO:  RIGHT OUTER JOIN</vt:lpstr>
      <vt:lpstr>O QUE EXIBIRÁ?????</vt:lpstr>
      <vt:lpstr>Perguntas?</vt:lpstr>
      <vt:lpstr>JUNÇÃO: FULL OUTER JOIN </vt:lpstr>
      <vt:lpstr>Atenção: MySQL não tem esse recurso de forma nativa!</vt:lpstr>
      <vt:lpstr>EXEMPLO:  FULL OUTER JOIN</vt:lpstr>
      <vt:lpstr>Apresentação do PowerPoint</vt:lpstr>
      <vt:lpstr>Perguntas?</vt:lpstr>
      <vt:lpstr>JUNÇÃO: CROSS JOIN </vt:lpstr>
      <vt:lpstr>JUNÇÃO: CROSS JOIN </vt:lpstr>
      <vt:lpstr>Junções: CROSS JOIN </vt:lpstr>
      <vt:lpstr>Perguntas?</vt:lpstr>
      <vt:lpstr>FOLDER  PARA ESTUDOS!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BANCO DE DADOS</dc:title>
  <dc:creator>AlineColi</dc:creator>
  <cp:lastModifiedBy>AlineColi</cp:lastModifiedBy>
  <cp:revision>24</cp:revision>
  <dcterms:created xsi:type="dcterms:W3CDTF">2023-05-17T20:40:39Z</dcterms:created>
  <dcterms:modified xsi:type="dcterms:W3CDTF">2023-05-31T21:21:27Z</dcterms:modified>
</cp:coreProperties>
</file>