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1" r:id="rId17"/>
    <p:sldId id="273" r:id="rId18"/>
    <p:sldId id="274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2060848"/>
            <a:ext cx="8458200" cy="1470025"/>
          </a:xfrm>
        </p:spPr>
        <p:txBody>
          <a:bodyPr/>
          <a:lstStyle/>
          <a:p>
            <a:r>
              <a:rPr lang="pt-BR" dirty="0" smtClean="0"/>
              <a:t>BANCO DE DADOS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4653136"/>
            <a:ext cx="8363272" cy="999402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rgbClr val="0070C0"/>
                </a:solidFill>
              </a:rPr>
              <a:t>Comandos </a:t>
            </a:r>
            <a:r>
              <a:rPr lang="pt-BR" sz="3600" b="1" dirty="0" smtClean="0">
                <a:solidFill>
                  <a:srgbClr val="0070C0"/>
                </a:solidFill>
              </a:rPr>
              <a:t>SQL</a:t>
            </a:r>
            <a:r>
              <a:rPr lang="pt-BR" sz="3600" dirty="0" smtClean="0">
                <a:solidFill>
                  <a:srgbClr val="0070C0"/>
                </a:solidFill>
              </a:rPr>
              <a:t> para Relacionamento</a:t>
            </a:r>
            <a:endParaRPr lang="pt-BR" sz="3600" dirty="0">
              <a:solidFill>
                <a:srgbClr val="0070C0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88640"/>
            <a:ext cx="3470617" cy="1484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646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/>
          <a:lstStyle/>
          <a:p>
            <a:r>
              <a:rPr lang="pt-BR" dirty="0" smtClean="0"/>
              <a:t>Comando SQL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964488" cy="55446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create table LOCALIZACAO_DEP(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Dnumero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 NOT NULL,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Dlocal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VARCHAR(15) NOT NULL,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KEY (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Dnumero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Dlocal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 KEY 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Dnumero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REFERENCES DEPARTAMENTO(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Dnumero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09728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94283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670971"/>
            <a:ext cx="472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005980"/>
            <a:ext cx="5596847" cy="774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ector angulado 4"/>
          <p:cNvCxnSpPr/>
          <p:nvPr/>
        </p:nvCxnSpPr>
        <p:spPr>
          <a:xfrm rot="16200000" flipH="1">
            <a:off x="2705308" y="2891300"/>
            <a:ext cx="2525000" cy="216024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ítulo 1"/>
          <p:cNvSpPr txBox="1">
            <a:spLocks/>
          </p:cNvSpPr>
          <p:nvPr/>
        </p:nvSpPr>
        <p:spPr>
          <a:xfrm>
            <a:off x="467544" y="548680"/>
            <a:ext cx="8229600" cy="10668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rgbClr val="0070C0"/>
                </a:solidFill>
              </a:rPr>
              <a:t>Relacionamento</a:t>
            </a:r>
            <a:endParaRPr lang="pt-B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934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/>
          <a:lstStyle/>
          <a:p>
            <a:r>
              <a:rPr lang="pt-BR" dirty="0" smtClean="0"/>
              <a:t>Comando SQL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964488" cy="55446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create table PROJETO(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Projnome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VARCHAR(15) NOT NULL,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Projnumero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 NOT NULL,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Projlocal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VARCHAR(15),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 NOT NULL,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KEY(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ProjNumero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UNIQUE(</a:t>
            </a:r>
            <a:r>
              <a:rPr lang="en-US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Projnome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 KEY 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REFERENCES DEPARTAMENTO(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Dnumero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09728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99129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093" y="5661248"/>
            <a:ext cx="20478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763390"/>
            <a:ext cx="472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ector angulado 4"/>
          <p:cNvCxnSpPr/>
          <p:nvPr/>
        </p:nvCxnSpPr>
        <p:spPr>
          <a:xfrm rot="16200000" flipH="1">
            <a:off x="1274094" y="3664206"/>
            <a:ext cx="4003524" cy="864096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ítulo 1"/>
          <p:cNvSpPr txBox="1">
            <a:spLocks/>
          </p:cNvSpPr>
          <p:nvPr/>
        </p:nvSpPr>
        <p:spPr>
          <a:xfrm>
            <a:off x="467544" y="548680"/>
            <a:ext cx="8229600" cy="10668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rgbClr val="0070C0"/>
                </a:solidFill>
              </a:rPr>
              <a:t>Relacionamento</a:t>
            </a:r>
            <a:endParaRPr lang="pt-BR" dirty="0">
              <a:solidFill>
                <a:srgbClr val="0070C0"/>
              </a:solidFill>
            </a:endParaRPr>
          </a:p>
        </p:txBody>
      </p:sp>
      <p:cxnSp>
        <p:nvCxnSpPr>
          <p:cNvPr id="7" name="Conector angulado 6"/>
          <p:cNvCxnSpPr/>
          <p:nvPr/>
        </p:nvCxnSpPr>
        <p:spPr>
          <a:xfrm rot="5400000">
            <a:off x="3787509" y="4169537"/>
            <a:ext cx="2533141" cy="1340098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175"/>
          <a:stretch/>
        </p:blipFill>
        <p:spPr bwMode="auto">
          <a:xfrm>
            <a:off x="107504" y="1340768"/>
            <a:ext cx="8753475" cy="75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4403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/>
          <a:lstStyle/>
          <a:p>
            <a:r>
              <a:rPr lang="pt-BR" dirty="0" smtClean="0"/>
              <a:t>Comando SQL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964488" cy="5544616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create table TRABALHA_EM(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Fcpf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 (11) NOT NULL,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Pnr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  NOT NULL,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Horas DECIMAL(3,1) NOT NULL,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(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Fcpf,Pnr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FOREIGN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Pnr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REFERENCES </a:t>
            </a:r>
            <a:endParaRPr lang="en-U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PROJETO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Projnumero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FOREIGN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Fcpf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REFERENCES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FUNCIONARIO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09728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52064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704072"/>
            <a:ext cx="8229600" cy="629816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Perguntas?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620688"/>
            <a:ext cx="1862336" cy="79658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348880"/>
            <a:ext cx="6022776" cy="3712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914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620688"/>
            <a:ext cx="1862336" cy="796585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836712"/>
            <a:ext cx="3999257" cy="5862987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348880"/>
            <a:ext cx="2428875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2816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5000"/>
            <a:ext cx="9144000" cy="304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930890"/>
            <a:ext cx="4464496" cy="629816"/>
          </a:xfrm>
        </p:spPr>
        <p:txBody>
          <a:bodyPr>
            <a:noAutofit/>
          </a:bodyPr>
          <a:lstStyle/>
          <a:p>
            <a:pPr algn="ctr"/>
            <a:r>
              <a:rPr lang="pt-BR" sz="5400" b="1" dirty="0" smtClean="0">
                <a:solidFill>
                  <a:srgbClr val="FFC000"/>
                </a:solidFill>
              </a:rPr>
              <a:t>PRATICANDO</a:t>
            </a:r>
            <a:endParaRPr lang="pt-BR" sz="2800" b="1" dirty="0">
              <a:solidFill>
                <a:srgbClr val="FFC000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0832" y="5695929"/>
            <a:ext cx="1862336" cy="796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4225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7013"/>
            <a:ext cx="5503168" cy="315643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 smtClean="0">
                <a:solidFill>
                  <a:srgbClr val="FFC000"/>
                </a:solidFill>
              </a:rPr>
              <a:t>PRATICANDO SQL</a:t>
            </a:r>
            <a:endParaRPr lang="pt-BR" sz="1100" b="1" dirty="0">
              <a:solidFill>
                <a:srgbClr val="FFC000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3364" y="620688"/>
            <a:ext cx="1862336" cy="796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009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r>
              <a:rPr lang="pt-BR" dirty="0" smtClean="0"/>
              <a:t>Comando </a:t>
            </a:r>
            <a:r>
              <a:rPr lang="pt-BR" dirty="0" smtClean="0">
                <a:solidFill>
                  <a:srgbClr val="0070C0"/>
                </a:solidFill>
              </a:rPr>
              <a:t>CREATE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25112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Especifica uma nova relação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Fornece </a:t>
            </a:r>
            <a:r>
              <a:rPr lang="pt-BR" dirty="0"/>
              <a:t>um nome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Especifica </a:t>
            </a:r>
            <a:r>
              <a:rPr lang="pt-BR" dirty="0"/>
              <a:t>atributos e restrições iniciais</a:t>
            </a:r>
            <a:r>
              <a:rPr lang="pt-BR" dirty="0" smtClean="0"/>
              <a:t>.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Pode </a:t>
            </a:r>
            <a:r>
              <a:rPr lang="pt-BR" dirty="0"/>
              <a:t>opcionalmente especificar </a:t>
            </a:r>
            <a:r>
              <a:rPr lang="pt-BR" dirty="0" smtClean="0"/>
              <a:t>esquema:</a:t>
            </a:r>
            <a:endParaRPr lang="pt-BR" dirty="0"/>
          </a:p>
          <a:p>
            <a:pPr lvl="1"/>
            <a:r>
              <a:rPr lang="pt-BR" dirty="0" smtClean="0"/>
              <a:t>CREATE TABLE EMPRESA.FUNCIONARIO </a:t>
            </a:r>
            <a:r>
              <a:rPr lang="pt-BR" dirty="0"/>
              <a:t>...</a:t>
            </a:r>
            <a:r>
              <a:rPr lang="pt-BR" dirty="0" smtClean="0"/>
              <a:t>ou</a:t>
            </a:r>
          </a:p>
          <a:p>
            <a:pPr lvl="1"/>
            <a:r>
              <a:rPr lang="pt-BR" dirty="0" smtClean="0"/>
              <a:t>CREATE TABLE FUNCIONARIO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Tabelas </a:t>
            </a:r>
            <a:r>
              <a:rPr lang="pt-BR" dirty="0"/>
              <a:t>da base (relações da base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Relações </a:t>
            </a:r>
            <a:r>
              <a:rPr lang="pt-BR" dirty="0"/>
              <a:t>e suas </a:t>
            </a:r>
            <a:r>
              <a:rPr lang="pt-BR" dirty="0" err="1"/>
              <a:t>tuplas</a:t>
            </a:r>
            <a:r>
              <a:rPr lang="pt-BR" dirty="0"/>
              <a:t> são realmente criadas </a:t>
            </a:r>
            <a:r>
              <a:rPr lang="pt-BR" dirty="0" smtClean="0"/>
              <a:t>e armazenadas </a:t>
            </a:r>
            <a:r>
              <a:rPr lang="pt-BR" dirty="0"/>
              <a:t>como um arquivo pelo </a:t>
            </a:r>
            <a:r>
              <a:rPr lang="pt-BR" dirty="0" smtClean="0"/>
              <a:t>SGBD.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1980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-27384"/>
            <a:ext cx="8625210" cy="686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089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386" r="25963" b="5904"/>
          <a:stretch/>
        </p:blipFill>
        <p:spPr bwMode="auto">
          <a:xfrm>
            <a:off x="395536" y="4246630"/>
            <a:ext cx="6480745" cy="745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175"/>
          <a:stretch/>
        </p:blipFill>
        <p:spPr bwMode="auto">
          <a:xfrm>
            <a:off x="107504" y="1340768"/>
            <a:ext cx="8753475" cy="75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ector angulado 4"/>
          <p:cNvCxnSpPr/>
          <p:nvPr/>
        </p:nvCxnSpPr>
        <p:spPr>
          <a:xfrm rot="5400000">
            <a:off x="724112" y="2283772"/>
            <a:ext cx="2525000" cy="214644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ítulo 1"/>
          <p:cNvSpPr txBox="1">
            <a:spLocks/>
          </p:cNvSpPr>
          <p:nvPr/>
        </p:nvSpPr>
        <p:spPr>
          <a:xfrm>
            <a:off x="467544" y="548680"/>
            <a:ext cx="8229600" cy="10668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rgbClr val="0070C0"/>
                </a:solidFill>
              </a:rPr>
              <a:t>Relacionamento</a:t>
            </a:r>
            <a:endParaRPr lang="pt-B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28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/>
          <a:lstStyle/>
          <a:p>
            <a:r>
              <a:rPr lang="pt-BR" dirty="0" smtClean="0"/>
              <a:t>Comando SQL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964488" cy="5544616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create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table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FUNCIONARIO(</a:t>
            </a:r>
          </a:p>
          <a:p>
            <a:pPr marL="109728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Pnome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VARCHAR(15) NOT NULL,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Minicial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 (1),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Unome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VARCHAR (15) NOT NULL,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CHAR(11) NOT NULL,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Datanasc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DATE NOT NULL,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Endereco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VARCHAR(40),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Sexo CHAR(1),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Salario decimal(10,2), 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Cpf_supervisor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CHAR(11),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Dnr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INT,</a:t>
            </a:r>
          </a:p>
          <a:p>
            <a:pPr marL="109728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KEY(</a:t>
            </a:r>
            <a:r>
              <a:rPr lang="pt-BR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</a:t>
            </a:r>
            <a:r>
              <a:rPr lang="pt-BR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 KEY(</a:t>
            </a:r>
            <a:r>
              <a:rPr lang="pt-BR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Cpf_supervisor</a:t>
            </a:r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REFERENCES FUNCIONARIO(</a:t>
            </a:r>
            <a:r>
              <a:rPr lang="pt-BR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</a:t>
            </a:r>
            <a:r>
              <a:rPr lang="pt-B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03562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/>
          <a:lstStyle/>
          <a:p>
            <a:r>
              <a:rPr lang="pt-BR" dirty="0" smtClean="0"/>
              <a:t>Comando SQL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964488" cy="55446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create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table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DEPENDENTE(</a:t>
            </a:r>
          </a:p>
          <a:p>
            <a:pPr marL="109728" indent="0">
              <a:buNone/>
            </a:pPr>
            <a:r>
              <a:rPr lang="pt-BR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Fcpf</a:t>
            </a:r>
            <a:r>
              <a:rPr lang="pt-BR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CHAR(11) NOT NULL,</a:t>
            </a:r>
          </a:p>
          <a:p>
            <a:pPr marL="109728" indent="0">
              <a:buNone/>
            </a:pPr>
            <a:r>
              <a:rPr lang="pt-BR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Nome_dependente</a:t>
            </a:r>
            <a:r>
              <a:rPr lang="pt-BR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VARCHAR(15) NOT NULL,</a:t>
            </a:r>
          </a:p>
          <a:p>
            <a:pPr marL="109728" indent="0">
              <a:buNone/>
            </a:pPr>
            <a:r>
              <a:rPr lang="pt-BR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Sexo 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CHAR,</a:t>
            </a:r>
          </a:p>
          <a:p>
            <a:pPr marL="109728" indent="0">
              <a:buNone/>
            </a:pPr>
            <a:r>
              <a:rPr lang="pt-BR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Datanasc</a:t>
            </a:r>
            <a:r>
              <a:rPr lang="pt-BR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DATE,</a:t>
            </a:r>
          </a:p>
          <a:p>
            <a:pPr marL="109728" indent="0">
              <a:buNone/>
            </a:pPr>
            <a:r>
              <a:rPr lang="pt-BR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Parentesco 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VARCHAR(8),</a:t>
            </a:r>
          </a:p>
          <a:p>
            <a:pPr marL="109728" indent="0">
              <a:buNone/>
            </a:pPr>
            <a:r>
              <a:rPr lang="pt-BR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</a:t>
            </a:r>
            <a:r>
              <a:rPr lang="pt-BR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KEY(</a:t>
            </a:r>
            <a:r>
              <a:rPr lang="pt-BR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Fcpf</a:t>
            </a:r>
            <a:r>
              <a:rPr lang="pt-BR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Nome_dependente</a:t>
            </a:r>
            <a:r>
              <a:rPr lang="pt-BR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pt-B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 </a:t>
            </a:r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KEY(</a:t>
            </a:r>
            <a:r>
              <a:rPr lang="pt-BR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Fcpf</a:t>
            </a:r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REFERENCES FUNCIONARIO(CPF</a:t>
            </a:r>
            <a:r>
              <a:rPr lang="pt-B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09728" indent="0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9023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232018"/>
            <a:ext cx="5596847" cy="774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175"/>
          <a:stretch/>
        </p:blipFill>
        <p:spPr bwMode="auto">
          <a:xfrm>
            <a:off x="107504" y="1340768"/>
            <a:ext cx="8753475" cy="75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ector angulado 4"/>
          <p:cNvCxnSpPr/>
          <p:nvPr/>
        </p:nvCxnSpPr>
        <p:spPr>
          <a:xfrm rot="16200000" flipH="1">
            <a:off x="2049360" y="3104964"/>
            <a:ext cx="2525000" cy="504056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ítulo 1"/>
          <p:cNvSpPr txBox="1">
            <a:spLocks/>
          </p:cNvSpPr>
          <p:nvPr/>
        </p:nvSpPr>
        <p:spPr>
          <a:xfrm>
            <a:off x="467544" y="548680"/>
            <a:ext cx="8229600" cy="10668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rgbClr val="0070C0"/>
                </a:solidFill>
              </a:rPr>
              <a:t>Relacionamento</a:t>
            </a:r>
            <a:endParaRPr lang="pt-B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027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/>
          <a:lstStyle/>
          <a:p>
            <a:r>
              <a:rPr lang="pt-BR" dirty="0" smtClean="0"/>
              <a:t>Comando SQL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964488" cy="55446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create table DEPARTAMENTO(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Dnome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VARCHAR(15) NOT NULL,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Dnumero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  NOT NULL,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Cpf_gerente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CHAR(11),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Data_inicio_gerente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DATE,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KEY (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Dnumero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UNIQUE(</a:t>
            </a:r>
            <a:r>
              <a:rPr lang="en-US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Dnome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 KEY(</a:t>
            </a:r>
            <a:r>
              <a:rPr lang="en-US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Cpf_gerente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REFERENCES FUNCIONARIO(</a:t>
            </a:r>
            <a:r>
              <a:rPr lang="en-US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09728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14134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785674"/>
            <a:ext cx="2848345" cy="896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98" y="1933972"/>
            <a:ext cx="5596847" cy="774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ector angulado 4"/>
          <p:cNvCxnSpPr/>
          <p:nvPr/>
        </p:nvCxnSpPr>
        <p:spPr>
          <a:xfrm rot="16200000" flipH="1">
            <a:off x="1257272" y="3719392"/>
            <a:ext cx="2525000" cy="504056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ítulo 1"/>
          <p:cNvSpPr txBox="1">
            <a:spLocks/>
          </p:cNvSpPr>
          <p:nvPr/>
        </p:nvSpPr>
        <p:spPr>
          <a:xfrm>
            <a:off x="467544" y="548680"/>
            <a:ext cx="8229600" cy="10668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rgbClr val="0070C0"/>
                </a:solidFill>
              </a:rPr>
              <a:t>Relacionamento</a:t>
            </a:r>
            <a:endParaRPr lang="pt-B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0651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49</TotalTime>
  <Words>139</Words>
  <Application>Microsoft Office PowerPoint</Application>
  <PresentationFormat>Apresentação na tela (4:3)</PresentationFormat>
  <Paragraphs>86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Urbano</vt:lpstr>
      <vt:lpstr>BANCO DE DADOS </vt:lpstr>
      <vt:lpstr>Comando CREATE</vt:lpstr>
      <vt:lpstr>Apresentação do PowerPoint</vt:lpstr>
      <vt:lpstr>Apresentação do PowerPoint</vt:lpstr>
      <vt:lpstr>Comando SQL</vt:lpstr>
      <vt:lpstr>Comando SQL</vt:lpstr>
      <vt:lpstr>Apresentação do PowerPoint</vt:lpstr>
      <vt:lpstr>Comando SQL</vt:lpstr>
      <vt:lpstr>Apresentação do PowerPoint</vt:lpstr>
      <vt:lpstr>Comando SQL</vt:lpstr>
      <vt:lpstr>Apresentação do PowerPoint</vt:lpstr>
      <vt:lpstr>Comando SQL</vt:lpstr>
      <vt:lpstr>Apresentação do PowerPoint</vt:lpstr>
      <vt:lpstr>Comando SQL</vt:lpstr>
      <vt:lpstr>Perguntas?</vt:lpstr>
      <vt:lpstr>Apresentação do PowerPoint</vt:lpstr>
      <vt:lpstr>PRATICANDO</vt:lpstr>
      <vt:lpstr>PRATICANDO SQL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BANCO DE DADOS</dc:title>
  <dc:creator>AlineColi</dc:creator>
  <cp:lastModifiedBy>AlineColi</cp:lastModifiedBy>
  <cp:revision>5</cp:revision>
  <dcterms:created xsi:type="dcterms:W3CDTF">2023-05-17T20:40:39Z</dcterms:created>
  <dcterms:modified xsi:type="dcterms:W3CDTF">2023-05-17T21:29:55Z</dcterms:modified>
</cp:coreProperties>
</file>