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378" r:id="rId6"/>
    <p:sldId id="404" r:id="rId7"/>
    <p:sldId id="380" r:id="rId8"/>
    <p:sldId id="400" r:id="rId9"/>
    <p:sldId id="401" r:id="rId10"/>
    <p:sldId id="402" r:id="rId11"/>
    <p:sldId id="405" r:id="rId12"/>
    <p:sldId id="373" r:id="rId13"/>
    <p:sldId id="415" r:id="rId14"/>
    <p:sldId id="407" r:id="rId15"/>
    <p:sldId id="417" r:id="rId16"/>
    <p:sldId id="408" r:id="rId17"/>
    <p:sldId id="368" r:id="rId18"/>
    <p:sldId id="424" r:id="rId19"/>
    <p:sldId id="423" r:id="rId20"/>
    <p:sldId id="425" r:id="rId21"/>
    <p:sldId id="422" r:id="rId22"/>
    <p:sldId id="411" r:id="rId23"/>
    <p:sldId id="435" r:id="rId24"/>
    <p:sldId id="409" r:id="rId25"/>
    <p:sldId id="438" r:id="rId26"/>
    <p:sldId id="436" r:id="rId27"/>
    <p:sldId id="410" r:id="rId28"/>
    <p:sldId id="414" r:id="rId29"/>
    <p:sldId id="437" r:id="rId30"/>
    <p:sldId id="412" r:id="rId31"/>
    <p:sldId id="426" r:id="rId32"/>
    <p:sldId id="427" r:id="rId33"/>
    <p:sldId id="430" r:id="rId34"/>
    <p:sldId id="429" r:id="rId35"/>
    <p:sldId id="431" r:id="rId36"/>
    <p:sldId id="432" r:id="rId37"/>
    <p:sldId id="413" r:id="rId38"/>
    <p:sldId id="433" r:id="rId39"/>
    <p:sldId id="434" r:id="rId4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009999"/>
    <a:srgbClr val="00CC66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4" autoAdjust="0"/>
    <p:restoredTop sz="94660"/>
  </p:normalViewPr>
  <p:slideViewPr>
    <p:cSldViewPr snapToGrid="0">
      <p:cViewPr>
        <p:scale>
          <a:sx n="70" d="100"/>
          <a:sy n="70" d="100"/>
        </p:scale>
        <p:origin x="-534" y="-57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xmlns="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xmlns="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xmlns="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762AD1-EB9C-4532-A864-D94A87A73AF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4553F7-4845-496F-9895-485210DDD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00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762AD1-EB9C-4532-A864-D94A87A73AF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4553F7-4845-496F-9895-485210DDD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349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xmlns="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xmlns="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51" r:id="rId6"/>
    <p:sldLayoutId id="2147483738" r:id="rId7"/>
    <p:sldLayoutId id="2147483741" r:id="rId8"/>
    <p:sldLayoutId id="2147483742" r:id="rId9"/>
    <p:sldLayoutId id="2147483743" r:id="rId10"/>
    <p:sldLayoutId id="2147483754" r:id="rId11"/>
    <p:sldLayoutId id="2147483744" r:id="rId12"/>
    <p:sldLayoutId id="2147483745" r:id="rId13"/>
    <p:sldLayoutId id="2147483746" r:id="rId14"/>
    <p:sldLayoutId id="2147483747" r:id="rId15"/>
    <p:sldLayoutId id="2147483750" r:id="rId16"/>
    <p:sldLayoutId id="2147483755" r:id="rId17"/>
    <p:sldLayoutId id="2147483756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icinahotrods.com.br/ads/10486/ia_cadastro_javascript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oficinahotrods.com.br/ads/10486/ia_cadastro_bootstrap4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icinahotrods.com.br/ads/10486/cadastro_campos_sql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icinahotrods.com.br/ads/10486/ia_cadastro_button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oficinahotrods.com.br/ads/10486/ia_cadastro_responsivo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oficinahotrods.com.br/ads/10486/participante_lista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ficinahotrods.com.br/ads/10486/participante_dados.php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120073" y="6394654"/>
            <a:ext cx="11693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cs typeface="Arial" pitchFamily="34" charset="0"/>
              </a:rPr>
              <a:t>www.profissionalcompleto.com.br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366518" y="461818"/>
            <a:ext cx="1446644" cy="35552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2740357" y="1757180"/>
            <a:ext cx="9246628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Programação WEB</a:t>
            </a:r>
          </a:p>
          <a:p>
            <a:pPr algn="r"/>
            <a:r>
              <a:rPr lang="en-US" altLang="ko-K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Métodos:</a:t>
            </a:r>
            <a:r>
              <a:rPr lang="en-US" altLang="ko-K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algn="r"/>
            <a:r>
              <a:rPr lang="en-US" altLang="ko-K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GET </a:t>
            </a:r>
            <a:r>
              <a:rPr lang="en-US" altLang="ko-K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altLang="ko-K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POST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7037674" y="5537989"/>
            <a:ext cx="47754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Juliano Lopes Venâncio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xmlns="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xmlns="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xmlns="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xmlns="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xmlns="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xmlns="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xmlns="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xmlns="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xmlns="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xmlns="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xmlns="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xmlns="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xmlns="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xmlns="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xmlns="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xmlns="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xmlns="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xmlns="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xmlns="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103709"/>
            <a:ext cx="985489" cy="5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1">
            <a:extLst>
              <a:ext uri="{FF2B5EF4-FFF2-40B4-BE49-F238E27FC236}">
                <a16:creationId xmlns:a16="http://schemas.microsoft.com/office/drawing/2014/main" xmlns="" id="{085FBBB5-4299-42DB-A0D5-299D48781A5C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1BAD21-D4A9-4FC9-83CA-E84C458F63C7}"/>
              </a:ext>
            </a:extLst>
          </p:cNvPr>
          <p:cNvSpPr txBox="1"/>
          <p:nvPr/>
        </p:nvSpPr>
        <p:spPr>
          <a:xfrm>
            <a:off x="5476461" y="4526700"/>
            <a:ext cx="477078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pt-BR" altLang="ko-KR" sz="6600" b="1" dirty="0" smtClean="0">
                <a:solidFill>
                  <a:schemeClr val="bg1"/>
                </a:solidFill>
                <a:cs typeface="Arial" pitchFamily="34" charset="0"/>
              </a:rPr>
              <a:t>Perguntas?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2">
            <a:extLst>
              <a:ext uri="{FF2B5EF4-FFF2-40B4-BE49-F238E27FC236}">
                <a16:creationId xmlns:a16="http://schemas.microsoft.com/office/drawing/2014/main" xmlns="" id="{5FEEA55D-1E7A-4D27-B848-C828FDDE78D7}"/>
              </a:ext>
            </a:extLst>
          </p:cNvPr>
          <p:cNvGrpSpPr/>
          <p:nvPr/>
        </p:nvGrpSpPr>
        <p:grpSpPr>
          <a:xfrm>
            <a:off x="4694329" y="5529423"/>
            <a:ext cx="4320000" cy="1169551"/>
            <a:chOff x="7319298" y="1641574"/>
            <a:chExt cx="4320000" cy="553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48E9897-61E8-4B46-907E-B429EA747BE5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bg1"/>
                  </a:solidFill>
                </a:rPr>
                <a:t>OI….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D9151AF-0955-41B1-AF5C-DD9EE5BD4AB6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O que deseja saber?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4227B06-5C35-4640-9D06-ADB3142357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5647"/>
            <a:ext cx="12192000" cy="6561423"/>
          </a:xfrm>
        </p:spPr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71" y="700117"/>
            <a:ext cx="1944584" cy="9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50878" y="2429315"/>
            <a:ext cx="104405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www.oficinahotrods.com.br/cpanel</a:t>
            </a:r>
          </a:p>
          <a:p>
            <a:pPr algn="ctr"/>
            <a:endParaRPr lang="pt-BR" sz="4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oficinahotrods</a:t>
            </a:r>
          </a:p>
          <a:p>
            <a:pPr algn="ctr"/>
            <a:endParaRPr lang="pt-BR" sz="4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6600" b="1" dirty="0" smtClean="0">
                <a:solidFill>
                  <a:srgbClr val="FFFF00"/>
                </a:solidFill>
              </a:rPr>
              <a:t>O</a:t>
            </a:r>
            <a:r>
              <a:rPr lang="pt-BR" sz="6600" dirty="0" smtClean="0">
                <a:solidFill>
                  <a:schemeClr val="bg1"/>
                </a:solidFill>
              </a:rPr>
              <a:t>ficin</a:t>
            </a:r>
            <a:r>
              <a:rPr lang="pt-BR" sz="6600" b="1" dirty="0" smtClean="0">
                <a:solidFill>
                  <a:srgbClr val="FFFF00"/>
                </a:solidFill>
              </a:rPr>
              <a:t>@H</a:t>
            </a:r>
            <a:r>
              <a:rPr lang="pt-BR" sz="6600" dirty="0" smtClean="0">
                <a:solidFill>
                  <a:schemeClr val="bg1"/>
                </a:solidFill>
              </a:rPr>
              <a:t>otrod</a:t>
            </a:r>
            <a:r>
              <a:rPr lang="pt-BR" sz="6600" b="1" dirty="0" smtClean="0">
                <a:solidFill>
                  <a:srgbClr val="FFFF00"/>
                </a:solidFill>
              </a:rPr>
              <a:t>$</a:t>
            </a:r>
            <a:endParaRPr lang="pt-BR" sz="6600" b="1" dirty="0">
              <a:solidFill>
                <a:srgbClr val="FFFF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8" y="133841"/>
            <a:ext cx="4094314" cy="147542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742" y="246496"/>
            <a:ext cx="1987495" cy="11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/>
          <a:stretch/>
        </p:blipFill>
        <p:spPr bwMode="auto">
          <a:xfrm>
            <a:off x="532277" y="293675"/>
            <a:ext cx="1983909" cy="105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9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7" y="3114877"/>
            <a:ext cx="1902379" cy="68554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2" y="4197852"/>
            <a:ext cx="1987495" cy="11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/>
          <a:stretch/>
        </p:blipFill>
        <p:spPr bwMode="auto">
          <a:xfrm>
            <a:off x="409981" y="1188352"/>
            <a:ext cx="1983909" cy="105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3284245" y="293675"/>
            <a:ext cx="8662466" cy="6285352"/>
            <a:chOff x="3284245" y="293675"/>
            <a:chExt cx="8662466" cy="628535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245" y="293675"/>
              <a:ext cx="5788313" cy="6285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52" t="18001" b="76577"/>
            <a:stretch/>
          </p:blipFill>
          <p:spPr bwMode="auto">
            <a:xfrm>
              <a:off x="8748215" y="1534471"/>
              <a:ext cx="3198496" cy="35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18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9" r="59959"/>
          <a:stretch/>
        </p:blipFill>
        <p:spPr bwMode="auto">
          <a:xfrm>
            <a:off x="1975466" y="462435"/>
            <a:ext cx="6228161" cy="604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8" t="9769"/>
          <a:stretch/>
        </p:blipFill>
        <p:spPr bwMode="auto">
          <a:xfrm>
            <a:off x="8502579" y="462435"/>
            <a:ext cx="3193575" cy="604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3" y="-4419"/>
            <a:ext cx="1523115" cy="87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4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SQL DDL: </a:t>
            </a:r>
            <a:r>
              <a:rPr lang="pt-BR" dirty="0" smtClean="0">
                <a:solidFill>
                  <a:srgbClr val="0070C0"/>
                </a:solidFill>
              </a:rPr>
              <a:t>CREATE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0763" y="1584121"/>
            <a:ext cx="118574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</a:rPr>
              <a:t>CREATE </a:t>
            </a:r>
            <a:r>
              <a:rPr lang="pt-BR" sz="2400" b="1" dirty="0">
                <a:solidFill>
                  <a:srgbClr val="00B050"/>
                </a:solidFill>
              </a:rPr>
              <a:t>TABLE </a:t>
            </a:r>
            <a:r>
              <a:rPr lang="pt-BR" sz="2400" b="1" dirty="0" smtClean="0">
                <a:solidFill>
                  <a:srgbClr val="00B050"/>
                </a:solidFill>
              </a:rPr>
              <a:t>participantes </a:t>
            </a:r>
            <a:r>
              <a:rPr lang="pt-BR" sz="2400" b="1" dirty="0">
                <a:solidFill>
                  <a:srgbClr val="00B050"/>
                </a:solidFill>
              </a:rPr>
              <a:t>(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participante_id</a:t>
            </a:r>
            <a:r>
              <a:rPr lang="pt-BR" sz="2400" dirty="0" smtClean="0"/>
              <a:t> </a:t>
            </a:r>
            <a:r>
              <a:rPr lang="pt-BR" sz="2400" dirty="0" err="1">
                <a:solidFill>
                  <a:srgbClr val="0070C0"/>
                </a:solidFill>
              </a:rPr>
              <a:t>int</a:t>
            </a:r>
            <a:r>
              <a:rPr lang="pt-BR" sz="2400" dirty="0">
                <a:solidFill>
                  <a:srgbClr val="0070C0"/>
                </a:solidFill>
              </a:rPr>
              <a:t>(11)</a:t>
            </a:r>
            <a:r>
              <a:rPr lang="pt-BR" sz="2400" dirty="0"/>
              <a:t> NOT NULL </a:t>
            </a:r>
            <a:r>
              <a:rPr lang="pt-BR" sz="2400" dirty="0">
                <a:solidFill>
                  <a:srgbClr val="FF0000"/>
                </a:solidFill>
              </a:rPr>
              <a:t>PRIMARY KEY </a:t>
            </a:r>
            <a:r>
              <a:rPr lang="pt-BR" sz="2400" dirty="0">
                <a:solidFill>
                  <a:srgbClr val="0070C0"/>
                </a:solidFill>
              </a:rPr>
              <a:t>AUTO_INCREMENT</a:t>
            </a:r>
            <a:r>
              <a:rPr lang="pt-BR" sz="2400" dirty="0"/>
              <a:t>,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participante_op</a:t>
            </a:r>
            <a:r>
              <a:rPr lang="pt-BR" sz="2400" dirty="0" smtClean="0"/>
              <a:t> </a:t>
            </a:r>
            <a:r>
              <a:rPr lang="pt-BR" sz="2400" dirty="0" err="1">
                <a:solidFill>
                  <a:srgbClr val="0070C0"/>
                </a:solidFill>
              </a:rPr>
              <a:t>int</a:t>
            </a:r>
            <a:r>
              <a:rPr lang="pt-BR" sz="2400" dirty="0">
                <a:solidFill>
                  <a:srgbClr val="0070C0"/>
                </a:solidFill>
              </a:rPr>
              <a:t>(11) </a:t>
            </a:r>
            <a:r>
              <a:rPr lang="pt-BR" sz="2400" dirty="0"/>
              <a:t>DEFAULT NULL,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participante_ra</a:t>
            </a:r>
            <a:r>
              <a:rPr lang="pt-BR" sz="2400" dirty="0" smtClean="0"/>
              <a:t> </a:t>
            </a:r>
            <a:r>
              <a:rPr lang="pt-BR" sz="2400" dirty="0" err="1">
                <a:solidFill>
                  <a:srgbClr val="0070C0"/>
                </a:solidFill>
              </a:rPr>
              <a:t>int</a:t>
            </a:r>
            <a:r>
              <a:rPr lang="pt-BR" sz="2400" dirty="0">
                <a:solidFill>
                  <a:srgbClr val="0070C0"/>
                </a:solidFill>
              </a:rPr>
              <a:t>(11) </a:t>
            </a:r>
            <a:r>
              <a:rPr lang="pt-BR" sz="2400" dirty="0"/>
              <a:t>DEFAULT NULL,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participante_nome</a:t>
            </a:r>
            <a:r>
              <a:rPr lang="pt-BR" sz="2400" dirty="0" smtClean="0"/>
              <a:t> </a:t>
            </a:r>
            <a:r>
              <a:rPr lang="pt-BR" sz="2400" dirty="0" err="1">
                <a:solidFill>
                  <a:srgbClr val="0070C0"/>
                </a:solidFill>
              </a:rPr>
              <a:t>varchar</a:t>
            </a:r>
            <a:r>
              <a:rPr lang="pt-BR" sz="2400" dirty="0">
                <a:solidFill>
                  <a:srgbClr val="0070C0"/>
                </a:solidFill>
              </a:rPr>
              <a:t>(255)</a:t>
            </a:r>
            <a:r>
              <a:rPr lang="pt-BR" sz="2400" dirty="0"/>
              <a:t> NOT NULL,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participante_curso</a:t>
            </a:r>
            <a:r>
              <a:rPr lang="pt-BR" sz="2400" dirty="0" smtClean="0"/>
              <a:t> </a:t>
            </a:r>
            <a:r>
              <a:rPr lang="pt-BR" sz="2400" dirty="0" err="1">
                <a:solidFill>
                  <a:srgbClr val="0070C0"/>
                </a:solidFill>
              </a:rPr>
              <a:t>varchar</a:t>
            </a:r>
            <a:r>
              <a:rPr lang="pt-BR" sz="2400" dirty="0">
                <a:solidFill>
                  <a:srgbClr val="0070C0"/>
                </a:solidFill>
              </a:rPr>
              <a:t>(255</a:t>
            </a:r>
            <a:r>
              <a:rPr lang="pt-BR" sz="2400" dirty="0"/>
              <a:t>) NOT NULL,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participante_periodo</a:t>
            </a:r>
            <a:r>
              <a:rPr lang="pt-BR" sz="2400" dirty="0" smtClean="0"/>
              <a:t> </a:t>
            </a:r>
            <a:r>
              <a:rPr lang="pt-BR" sz="2400" dirty="0" err="1">
                <a:solidFill>
                  <a:srgbClr val="0070C0"/>
                </a:solidFill>
              </a:rPr>
              <a:t>varchar</a:t>
            </a:r>
            <a:r>
              <a:rPr lang="pt-BR" sz="2400" dirty="0">
                <a:solidFill>
                  <a:srgbClr val="0070C0"/>
                </a:solidFill>
              </a:rPr>
              <a:t>(25) </a:t>
            </a:r>
            <a:r>
              <a:rPr lang="pt-BR" sz="2400" dirty="0"/>
              <a:t>DEFAULT NULL,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participante_email</a:t>
            </a:r>
            <a:r>
              <a:rPr lang="pt-BR" sz="2400" dirty="0" smtClean="0"/>
              <a:t> </a:t>
            </a:r>
            <a:r>
              <a:rPr lang="pt-BR" sz="2400" dirty="0" err="1">
                <a:solidFill>
                  <a:srgbClr val="0070C0"/>
                </a:solidFill>
              </a:rPr>
              <a:t>varchar</a:t>
            </a:r>
            <a:r>
              <a:rPr lang="pt-BR" sz="2400" dirty="0">
                <a:solidFill>
                  <a:srgbClr val="0070C0"/>
                </a:solidFill>
              </a:rPr>
              <a:t>(255</a:t>
            </a:r>
            <a:r>
              <a:rPr lang="pt-BR" sz="2400" dirty="0"/>
              <a:t>) DEFAULT NULL,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participante_datanasc</a:t>
            </a:r>
            <a:r>
              <a:rPr lang="pt-BR" sz="2400" dirty="0" smtClean="0"/>
              <a:t> </a:t>
            </a:r>
            <a:r>
              <a:rPr lang="pt-BR" sz="2400" dirty="0">
                <a:solidFill>
                  <a:srgbClr val="0070C0"/>
                </a:solidFill>
              </a:rPr>
              <a:t>date </a:t>
            </a:r>
            <a:r>
              <a:rPr lang="pt-BR" sz="2400" dirty="0"/>
              <a:t>DEFAULT NULL,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participante_tel</a:t>
            </a:r>
            <a:r>
              <a:rPr lang="pt-BR" sz="2400" dirty="0" smtClean="0"/>
              <a:t> </a:t>
            </a:r>
            <a:r>
              <a:rPr lang="pt-BR" sz="2400" dirty="0" err="1">
                <a:solidFill>
                  <a:srgbClr val="0070C0"/>
                </a:solidFill>
              </a:rPr>
              <a:t>varchar</a:t>
            </a:r>
            <a:r>
              <a:rPr lang="pt-BR" sz="2400" dirty="0">
                <a:solidFill>
                  <a:srgbClr val="0070C0"/>
                </a:solidFill>
              </a:rPr>
              <a:t>(15</a:t>
            </a:r>
            <a:r>
              <a:rPr lang="pt-BR" sz="2400" dirty="0"/>
              <a:t>) DEFAULT NULL,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participante_dicasenha</a:t>
            </a:r>
            <a:r>
              <a:rPr lang="pt-BR" sz="2400" dirty="0" smtClean="0"/>
              <a:t> </a:t>
            </a:r>
            <a:r>
              <a:rPr lang="pt-BR" sz="2400" dirty="0" err="1">
                <a:solidFill>
                  <a:srgbClr val="0070C0"/>
                </a:solidFill>
              </a:rPr>
              <a:t>varchar</a:t>
            </a:r>
            <a:r>
              <a:rPr lang="pt-BR" sz="2400" dirty="0">
                <a:solidFill>
                  <a:srgbClr val="0070C0"/>
                </a:solidFill>
              </a:rPr>
              <a:t>(45) </a:t>
            </a:r>
            <a:r>
              <a:rPr lang="pt-BR" sz="2400" dirty="0"/>
              <a:t>DEFAULT NULL,</a:t>
            </a:r>
          </a:p>
          <a:p>
            <a:r>
              <a:rPr lang="pt-BR" sz="2400" dirty="0" smtClean="0"/>
              <a:t>	</a:t>
            </a:r>
            <a:r>
              <a:rPr lang="pt-BR" sz="2400" dirty="0" err="1" smtClean="0"/>
              <a:t>participante_senha</a:t>
            </a:r>
            <a:r>
              <a:rPr lang="pt-BR" sz="2400" dirty="0" smtClean="0"/>
              <a:t> </a:t>
            </a:r>
            <a:r>
              <a:rPr lang="pt-BR" sz="2400" dirty="0" err="1">
                <a:solidFill>
                  <a:srgbClr val="0070C0"/>
                </a:solidFill>
              </a:rPr>
              <a:t>varchar</a:t>
            </a:r>
            <a:r>
              <a:rPr lang="pt-BR" sz="2400" dirty="0">
                <a:solidFill>
                  <a:srgbClr val="0070C0"/>
                </a:solidFill>
              </a:rPr>
              <a:t>(15) </a:t>
            </a:r>
            <a:r>
              <a:rPr lang="pt-BR" sz="2400" dirty="0"/>
              <a:t>DEFAULT </a:t>
            </a:r>
            <a:r>
              <a:rPr lang="pt-BR" sz="2400" dirty="0" smtClean="0"/>
              <a:t>NULL</a:t>
            </a:r>
          </a:p>
          <a:p>
            <a:r>
              <a:rPr lang="pt-BR" sz="2400" b="1" dirty="0" smtClean="0">
                <a:solidFill>
                  <a:srgbClr val="00B050"/>
                </a:solidFill>
              </a:rPr>
              <a:t>)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ENGINE=</a:t>
            </a:r>
            <a:r>
              <a:rPr lang="pt-BR" sz="2400" dirty="0" err="1" smtClean="0">
                <a:solidFill>
                  <a:schemeClr val="bg1">
                    <a:lumMod val="50000"/>
                  </a:schemeClr>
                </a:solidFill>
              </a:rPr>
              <a:t>InnoDB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DEFAULT CHARSET=utf8mb3 COLLATE=utf8mb3_unicode_ci</a:t>
            </a:r>
            <a:r>
              <a:rPr lang="pt-BR" sz="2400" dirty="0"/>
              <a:t>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833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1712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Atividade de Fixação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HTML, BOOTSTRAP, JAVASCRITP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xmlns="" id="{F5036BEC-DC95-465B-AC98-4C101D9A2F97}"/>
              </a:ext>
            </a:extLst>
          </p:cNvPr>
          <p:cNvSpPr/>
          <p:nvPr/>
        </p:nvSpPr>
        <p:spPr>
          <a:xfrm>
            <a:off x="-1846851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DE6C11E-53D3-4591-BA9B-7E7282735DDF}"/>
              </a:ext>
            </a:extLst>
          </p:cNvPr>
          <p:cNvSpPr/>
          <p:nvPr/>
        </p:nvSpPr>
        <p:spPr>
          <a:xfrm>
            <a:off x="767519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D3AD16-4369-4722-A038-BEB7AC08DA06}"/>
              </a:ext>
            </a:extLst>
          </p:cNvPr>
          <p:cNvSpPr txBox="1"/>
          <p:nvPr/>
        </p:nvSpPr>
        <p:spPr>
          <a:xfrm>
            <a:off x="1254688" y="1863948"/>
            <a:ext cx="1054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1 -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Criar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arquivo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cadastro.html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conténdo a estrutura básica de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HTML com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bootstrap e javascript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061E6D5-4C03-4780-83CF-2E1E8B4FD4C8}"/>
              </a:ext>
            </a:extLst>
          </p:cNvPr>
          <p:cNvSpPr/>
          <p:nvPr/>
        </p:nvSpPr>
        <p:spPr>
          <a:xfrm>
            <a:off x="1796575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19F14F0-A075-44E0-909A-E69D465AEFE0}"/>
              </a:ext>
            </a:extLst>
          </p:cNvPr>
          <p:cNvSpPr/>
          <p:nvPr/>
        </p:nvSpPr>
        <p:spPr>
          <a:xfrm>
            <a:off x="2029451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4A3B94B-4902-4379-B90A-34F23F805895}"/>
              </a:ext>
            </a:extLst>
          </p:cNvPr>
          <p:cNvSpPr/>
          <p:nvPr/>
        </p:nvSpPr>
        <p:spPr>
          <a:xfrm>
            <a:off x="1776123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CE95243-D6EA-486B-A509-FB82BE61FAAE}"/>
              </a:ext>
            </a:extLst>
          </p:cNvPr>
          <p:cNvSpPr/>
          <p:nvPr/>
        </p:nvSpPr>
        <p:spPr>
          <a:xfrm>
            <a:off x="767519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xmlns="" id="{B19C15F3-7642-47D8-9FAD-CD2EBF5419FA}"/>
              </a:ext>
            </a:extLst>
          </p:cNvPr>
          <p:cNvSpPr/>
          <p:nvPr/>
        </p:nvSpPr>
        <p:spPr>
          <a:xfrm>
            <a:off x="5999795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F11EFB5-1E87-4F23-AEB8-C91BAF09C8B6}"/>
              </a:ext>
            </a:extLst>
          </p:cNvPr>
          <p:cNvGrpSpPr/>
          <p:nvPr/>
        </p:nvGrpSpPr>
        <p:grpSpPr>
          <a:xfrm>
            <a:off x="-1757189" y="2410550"/>
            <a:ext cx="3028217" cy="3026664"/>
            <a:chOff x="4574848" y="1897856"/>
            <a:chExt cx="3028217" cy="302666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C2C8416-3F46-491C-9A90-E04CD747FD4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7422178-F6A4-449D-98CE-6FF39C7A690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tângulo 41"/>
          <p:cNvSpPr/>
          <p:nvPr/>
        </p:nvSpPr>
        <p:spPr>
          <a:xfrm>
            <a:off x="2012693" y="2739435"/>
            <a:ext cx="9936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2 -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Criar um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formulário (form)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respresentar entrada de dados da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abaixo: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2255166" y="3711900"/>
            <a:ext cx="6034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3 -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Criar os objetos button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 e RESET.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1992241" y="4635010"/>
            <a:ext cx="6034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4 -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abraçar todos os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campos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dados use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DIVs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dirty="0" smtClean="0">
                <a:solidFill>
                  <a:srgbClr val="0070C0"/>
                </a:solidFill>
              </a:rPr>
              <a:t>(Transforme </a:t>
            </a:r>
            <a:r>
              <a:rPr lang="pt-BR" dirty="0">
                <a:solidFill>
                  <a:srgbClr val="0070C0"/>
                </a:solidFill>
              </a:rPr>
              <a:t>esta site em site </a:t>
            </a:r>
            <a:r>
              <a:rPr lang="pt-BR" dirty="0" smtClean="0">
                <a:solidFill>
                  <a:srgbClr val="0070C0"/>
                </a:solidFill>
              </a:rPr>
              <a:t>responsivo)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053210" y="5558498"/>
            <a:ext cx="730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5 -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Criar o arquivo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alunos.htm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conténdo a estrutura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básica, com título no body “Lista de todos os alunos” e um paragrafo em DIV.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29" y="103709"/>
            <a:ext cx="985489" cy="506560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7769446" y="3165358"/>
            <a:ext cx="4413147" cy="3476329"/>
            <a:chOff x="3284245" y="293675"/>
            <a:chExt cx="8662466" cy="628535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245" y="293675"/>
              <a:ext cx="5788313" cy="6285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52" t="18001" b="76577"/>
            <a:stretch/>
          </p:blipFill>
          <p:spPr bwMode="auto">
            <a:xfrm>
              <a:off x="8748215" y="1534471"/>
              <a:ext cx="3198496" cy="35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IA pode ajudar? </a:t>
            </a:r>
            <a:endParaRPr lang="pt-BR" dirty="0"/>
          </a:p>
        </p:txBody>
      </p:sp>
      <p:grpSp>
        <p:nvGrpSpPr>
          <p:cNvPr id="26" name="Grupo 25"/>
          <p:cNvGrpSpPr/>
          <p:nvPr/>
        </p:nvGrpSpPr>
        <p:grpSpPr>
          <a:xfrm>
            <a:off x="172329" y="1873073"/>
            <a:ext cx="11703498" cy="1505636"/>
            <a:chOff x="172329" y="5071413"/>
            <a:chExt cx="11703498" cy="1505636"/>
          </a:xfrm>
        </p:grpSpPr>
        <p:grpSp>
          <p:nvGrpSpPr>
            <p:cNvPr id="27" name="Grupo 26"/>
            <p:cNvGrpSpPr/>
            <p:nvPr/>
          </p:nvGrpSpPr>
          <p:grpSpPr>
            <a:xfrm>
              <a:off x="172329" y="5071413"/>
              <a:ext cx="11703498" cy="1505636"/>
              <a:chOff x="115463" y="1277035"/>
              <a:chExt cx="11703498" cy="1505636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2975212" y="1387947"/>
                <a:ext cx="88437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1" dirty="0" err="1" smtClean="0">
                    <a:solidFill>
                      <a:srgbClr val="009999"/>
                    </a:solidFill>
                  </a:rPr>
                  <a:t>Criar</a:t>
                </a:r>
                <a:r>
                  <a:rPr lang="en-US" altLang="ko-KR" sz="2400" b="1" dirty="0" smtClean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o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arquivo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cadastro.html </a:t>
                </a:r>
                <a:r>
                  <a:rPr lang="en-US" altLang="ko-KR" sz="2400" b="1" dirty="0" err="1" smtClean="0">
                    <a:solidFill>
                      <a:srgbClr val="009999"/>
                    </a:solidFill>
                  </a:rPr>
                  <a:t>cont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e</a:t>
                </a:r>
                <a:r>
                  <a:rPr lang="en-US" altLang="ko-KR" sz="2400" b="1" dirty="0" err="1" smtClean="0">
                    <a:solidFill>
                      <a:srgbClr val="009999"/>
                    </a:solidFill>
                  </a:rPr>
                  <a:t>ndo</a:t>
                </a:r>
                <a:r>
                  <a:rPr lang="en-US" altLang="ko-KR" sz="2400" b="1" dirty="0" smtClean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a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estrutura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básica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de HTML com </a:t>
                </a:r>
                <a:r>
                  <a:rPr lang="en-US" altLang="ko-KR" sz="2400" b="1" dirty="0" smtClean="0">
                    <a:solidFill>
                      <a:srgbClr val="00B0F0"/>
                    </a:solidFill>
                  </a:rPr>
                  <a:t>bootstrap e </a:t>
                </a:r>
                <a:r>
                  <a:rPr lang="en-US" altLang="ko-KR" sz="2400" b="1" dirty="0" err="1" smtClean="0">
                    <a:solidFill>
                      <a:srgbClr val="00B0F0"/>
                    </a:solidFill>
                  </a:rPr>
                  <a:t>javascript</a:t>
                </a:r>
                <a:r>
                  <a:rPr lang="en-US" altLang="ko-KR" sz="2400" b="1" dirty="0" smtClean="0">
                    <a:solidFill>
                      <a:srgbClr val="009999"/>
                    </a:solidFill>
                  </a:rPr>
                  <a:t>.</a:t>
                </a:r>
                <a:endParaRPr lang="pt-BR" sz="2400" b="1" dirty="0">
                  <a:solidFill>
                    <a:srgbClr val="009999"/>
                  </a:solidFill>
                </a:endParaRPr>
              </a:p>
            </p:txBody>
          </p:sp>
          <p:pic>
            <p:nvPicPr>
              <p:cNvPr id="30" name="Imagem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69" t="17508" r="4198" b="18470"/>
              <a:stretch/>
            </p:blipFill>
            <p:spPr>
              <a:xfrm>
                <a:off x="115463" y="1277035"/>
                <a:ext cx="2614089" cy="1064527"/>
              </a:xfrm>
              <a:prstGeom prst="rect">
                <a:avLst/>
              </a:prstGeom>
            </p:spPr>
          </p:pic>
          <p:sp>
            <p:nvSpPr>
              <p:cNvPr id="31" name="Retângulo 30"/>
              <p:cNvSpPr/>
              <p:nvPr/>
            </p:nvSpPr>
            <p:spPr>
              <a:xfrm>
                <a:off x="3070746" y="2413339"/>
                <a:ext cx="8652681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tx1"/>
                    </a:solidFill>
                    <a:hlinkClick r:id="rId3"/>
                  </a:rPr>
                  <a:t>https://</a:t>
                </a:r>
                <a:r>
                  <a:rPr lang="pt-BR" b="1" dirty="0" smtClean="0">
                    <a:solidFill>
                      <a:schemeClr val="tx1"/>
                    </a:solidFill>
                    <a:hlinkClick r:id="rId3"/>
                  </a:rPr>
                  <a:t>www.oficinahotrods.com.br/ads/10486/ia_cadastro_javascript.html</a:t>
                </a:r>
                <a:endParaRPr lang="pt-BR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Retângulo 27"/>
            <p:cNvSpPr/>
            <p:nvPr/>
          </p:nvSpPr>
          <p:spPr>
            <a:xfrm>
              <a:off x="1284484" y="6175713"/>
              <a:ext cx="17475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 smtClean="0">
                  <a:solidFill>
                    <a:srgbClr val="0070C0"/>
                  </a:solidFill>
                </a:rPr>
                <a:t>Resultado </a:t>
              </a:r>
              <a:r>
                <a:rPr lang="pt-BR" sz="2000" b="1" dirty="0" smtClean="0">
                  <a:solidFill>
                    <a:srgbClr val="0070C0"/>
                  </a:solidFill>
                  <a:sym typeface="Wingdings" pitchFamily="2" charset="2"/>
                </a:rPr>
                <a:t></a:t>
              </a:r>
              <a:endParaRPr lang="pt-BR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172329" y="4256864"/>
            <a:ext cx="11703498" cy="1505636"/>
            <a:chOff x="172329" y="5071413"/>
            <a:chExt cx="11703498" cy="1505636"/>
          </a:xfrm>
        </p:grpSpPr>
        <p:grpSp>
          <p:nvGrpSpPr>
            <p:cNvPr id="33" name="Grupo 32"/>
            <p:cNvGrpSpPr/>
            <p:nvPr/>
          </p:nvGrpSpPr>
          <p:grpSpPr>
            <a:xfrm>
              <a:off x="172329" y="5071413"/>
              <a:ext cx="11703498" cy="1505636"/>
              <a:chOff x="115463" y="1277035"/>
              <a:chExt cx="11703498" cy="1505636"/>
            </a:xfrm>
          </p:grpSpPr>
          <p:sp>
            <p:nvSpPr>
              <p:cNvPr id="35" name="Retângulo 34"/>
              <p:cNvSpPr/>
              <p:nvPr/>
            </p:nvSpPr>
            <p:spPr>
              <a:xfrm>
                <a:off x="2975212" y="1387947"/>
                <a:ext cx="88437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1" dirty="0" err="1" smtClean="0">
                    <a:solidFill>
                      <a:srgbClr val="009999"/>
                    </a:solidFill>
                  </a:rPr>
                  <a:t>Criar</a:t>
                </a:r>
                <a:r>
                  <a:rPr lang="en-US" altLang="ko-KR" sz="2400" b="1" dirty="0" smtClean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o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arquivo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cadastro.html </a:t>
                </a:r>
                <a:r>
                  <a:rPr lang="en-US" altLang="ko-KR" sz="2400" b="1" dirty="0" err="1" smtClean="0">
                    <a:solidFill>
                      <a:srgbClr val="009999"/>
                    </a:solidFill>
                  </a:rPr>
                  <a:t>cont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e</a:t>
                </a:r>
                <a:r>
                  <a:rPr lang="en-US" altLang="ko-KR" sz="2400" b="1" dirty="0" err="1" smtClean="0">
                    <a:solidFill>
                      <a:srgbClr val="009999"/>
                    </a:solidFill>
                  </a:rPr>
                  <a:t>ndo</a:t>
                </a:r>
                <a:r>
                  <a:rPr lang="en-US" altLang="ko-KR" sz="2400" b="1" dirty="0" smtClean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a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estrutura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básica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de HTML com </a:t>
                </a:r>
                <a:r>
                  <a:rPr lang="en-US" altLang="ko-KR" sz="2400" b="1" dirty="0" smtClean="0">
                    <a:solidFill>
                      <a:srgbClr val="0070C0"/>
                    </a:solidFill>
                  </a:rPr>
                  <a:t>bootstrap 4</a:t>
                </a:r>
                <a:r>
                  <a:rPr lang="en-US" altLang="ko-KR" sz="2400" b="1" dirty="0" smtClean="0">
                    <a:solidFill>
                      <a:srgbClr val="009999"/>
                    </a:solidFill>
                  </a:rPr>
                  <a:t>.</a:t>
                </a:r>
                <a:endParaRPr lang="pt-BR" sz="2400" b="1" dirty="0">
                  <a:solidFill>
                    <a:srgbClr val="009999"/>
                  </a:solidFill>
                </a:endParaRPr>
              </a:p>
            </p:txBody>
          </p:sp>
          <p:pic>
            <p:nvPicPr>
              <p:cNvPr id="36" name="Imagem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69" t="17508" r="4198" b="18470"/>
              <a:stretch/>
            </p:blipFill>
            <p:spPr>
              <a:xfrm>
                <a:off x="115463" y="1277035"/>
                <a:ext cx="2614089" cy="1064527"/>
              </a:xfrm>
              <a:prstGeom prst="rect">
                <a:avLst/>
              </a:prstGeom>
            </p:spPr>
          </p:pic>
          <p:sp>
            <p:nvSpPr>
              <p:cNvPr id="37" name="Retângulo 36"/>
              <p:cNvSpPr/>
              <p:nvPr/>
            </p:nvSpPr>
            <p:spPr>
              <a:xfrm>
                <a:off x="3070746" y="2413339"/>
                <a:ext cx="8652681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tx1"/>
                    </a:solidFill>
                    <a:hlinkClick r:id="rId4"/>
                  </a:rPr>
                  <a:t>https://</a:t>
                </a:r>
                <a:r>
                  <a:rPr lang="pt-BR" b="1" dirty="0" smtClean="0">
                    <a:solidFill>
                      <a:schemeClr val="tx1"/>
                    </a:solidFill>
                    <a:hlinkClick r:id="rId4"/>
                  </a:rPr>
                  <a:t>www.oficinahotrods.com.br/ads/10486/ia_cadastro_bootstrap4.html</a:t>
                </a:r>
                <a:endParaRPr lang="pt-BR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Retângulo 33"/>
            <p:cNvSpPr/>
            <p:nvPr/>
          </p:nvSpPr>
          <p:spPr>
            <a:xfrm>
              <a:off x="1284484" y="6175713"/>
              <a:ext cx="17475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 smtClean="0">
                  <a:solidFill>
                    <a:srgbClr val="0070C0"/>
                  </a:solidFill>
                </a:rPr>
                <a:t>Resultado </a:t>
              </a:r>
              <a:r>
                <a:rPr lang="pt-BR" sz="2000" b="1" dirty="0" smtClean="0">
                  <a:solidFill>
                    <a:srgbClr val="0070C0"/>
                  </a:solidFill>
                  <a:sym typeface="Wingdings" pitchFamily="2" charset="2"/>
                </a:rPr>
                <a:t></a:t>
              </a:r>
              <a:endParaRPr lang="pt-BR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8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IA pode ajudar? </a:t>
            </a:r>
            <a:endParaRPr lang="pt-BR" dirty="0"/>
          </a:p>
        </p:txBody>
      </p:sp>
      <p:grpSp>
        <p:nvGrpSpPr>
          <p:cNvPr id="25" name="Grupo 24"/>
          <p:cNvGrpSpPr/>
          <p:nvPr/>
        </p:nvGrpSpPr>
        <p:grpSpPr>
          <a:xfrm>
            <a:off x="172329" y="1500713"/>
            <a:ext cx="11703498" cy="5065248"/>
            <a:chOff x="172329" y="5071413"/>
            <a:chExt cx="11703498" cy="5065248"/>
          </a:xfrm>
        </p:grpSpPr>
        <p:grpSp>
          <p:nvGrpSpPr>
            <p:cNvPr id="12" name="Grupo 11"/>
            <p:cNvGrpSpPr/>
            <p:nvPr/>
          </p:nvGrpSpPr>
          <p:grpSpPr>
            <a:xfrm>
              <a:off x="172329" y="5071413"/>
              <a:ext cx="11703498" cy="5034470"/>
              <a:chOff x="115463" y="1277035"/>
              <a:chExt cx="11703498" cy="5034470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2975212" y="1387947"/>
                <a:ext cx="8843749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Coloque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no form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os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seguintes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campos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do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sql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: </a:t>
                </a:r>
                <a:endParaRPr lang="en-US" altLang="ko-KR" sz="2400" b="1" dirty="0" smtClean="0">
                  <a:solidFill>
                    <a:srgbClr val="009999"/>
                  </a:solidFill>
                </a:endParaRPr>
              </a:p>
              <a:p>
                <a:r>
                  <a:rPr lang="en-US" altLang="ko-KR" sz="2400" b="1" dirty="0" smtClean="0">
                    <a:solidFill>
                      <a:srgbClr val="009999"/>
                    </a:solidFill>
                  </a:rPr>
                  <a:t>CREATE 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TABLE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participantesx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(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participante_id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int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(11) NOT NULL PRIMARY KEY AUTO_INCREMENT,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participante_op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int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(11) DEFAULT NULL,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participante_ra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int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(11) DEFAULT NULL,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participante_nome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varchar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(255) NOT NULL,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participante_curso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varchar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(255) NOT NULL,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participante_periodo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varchar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(25) DEFAULT NULL,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participante_email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varchar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(255) DEFAULT NULL,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participante_datanasc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date DEFAULT NULL,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participante_tel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varchar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(15) DEFAULT NULL,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participante_dicasenha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varchar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(45) DEFAULT NULL,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participante_senha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ko-KR" sz="2400" b="1" dirty="0" err="1">
                    <a:solidFill>
                      <a:srgbClr val="009999"/>
                    </a:solidFill>
                  </a:rPr>
                  <a:t>varchar</a:t>
                </a:r>
                <a:r>
                  <a:rPr lang="en-US" altLang="ko-KR" sz="2400" b="1" dirty="0">
                    <a:solidFill>
                      <a:srgbClr val="009999"/>
                    </a:solidFill>
                  </a:rPr>
                  <a:t>(15) DEFAULT NULL)</a:t>
                </a:r>
                <a:endParaRPr lang="pt-BR" sz="2400" b="1" dirty="0">
                  <a:solidFill>
                    <a:srgbClr val="009999"/>
                  </a:solidFill>
                </a:endParaRPr>
              </a:p>
            </p:txBody>
          </p:sp>
          <p:pic>
            <p:nvPicPr>
              <p:cNvPr id="14" name="Imagem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69" t="17508" r="4198" b="18470"/>
              <a:stretch/>
            </p:blipFill>
            <p:spPr>
              <a:xfrm>
                <a:off x="115463" y="1277035"/>
                <a:ext cx="2614089" cy="1064527"/>
              </a:xfrm>
              <a:prstGeom prst="rect">
                <a:avLst/>
              </a:prstGeom>
            </p:spPr>
          </p:pic>
          <p:sp>
            <p:nvSpPr>
              <p:cNvPr id="15" name="Retângulo 14"/>
              <p:cNvSpPr/>
              <p:nvPr/>
            </p:nvSpPr>
            <p:spPr>
              <a:xfrm>
                <a:off x="3070746" y="5942173"/>
                <a:ext cx="8652681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r"/>
                <a:r>
                  <a:rPr lang="pt-BR" b="1" dirty="0" smtClean="0">
                    <a:solidFill>
                      <a:schemeClr val="accent1">
                        <a:lumMod val="75000"/>
                      </a:schemeClr>
                    </a:solidFill>
                    <a:hlinkClick r:id="rId3"/>
                  </a:rPr>
                  <a:t>https</a:t>
                </a:r>
                <a:r>
                  <a:rPr lang="pt-BR" b="1" dirty="0">
                    <a:solidFill>
                      <a:schemeClr val="accent1">
                        <a:lumMod val="75000"/>
                      </a:schemeClr>
                    </a:solidFill>
                    <a:hlinkClick r:id="rId3"/>
                  </a:rPr>
                  <a:t>://www.oficinahotrods.com.br/ads/10486/cadastro_campos_sql.html</a:t>
                </a:r>
                <a:endParaRPr lang="pt-B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Retângulo 15"/>
            <p:cNvSpPr/>
            <p:nvPr/>
          </p:nvSpPr>
          <p:spPr>
            <a:xfrm>
              <a:off x="1038824" y="9736551"/>
              <a:ext cx="17475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 smtClean="0">
                  <a:solidFill>
                    <a:srgbClr val="0070C0"/>
                  </a:solidFill>
                </a:rPr>
                <a:t>Resultado </a:t>
              </a:r>
              <a:r>
                <a:rPr lang="pt-BR" sz="2000" b="1" dirty="0" smtClean="0">
                  <a:solidFill>
                    <a:srgbClr val="0070C0"/>
                  </a:solidFill>
                  <a:sym typeface="Wingdings" pitchFamily="2" charset="2"/>
                </a:rPr>
                <a:t></a:t>
              </a:r>
              <a:endParaRPr lang="pt-BR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0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IA pode ajudar? </a:t>
            </a:r>
            <a:endParaRPr lang="pt-BR" dirty="0"/>
          </a:p>
        </p:txBody>
      </p:sp>
      <p:grpSp>
        <p:nvGrpSpPr>
          <p:cNvPr id="26" name="Grupo 25"/>
          <p:cNvGrpSpPr/>
          <p:nvPr/>
        </p:nvGrpSpPr>
        <p:grpSpPr>
          <a:xfrm>
            <a:off x="172329" y="1873073"/>
            <a:ext cx="11703498" cy="1505636"/>
            <a:chOff x="172329" y="5071413"/>
            <a:chExt cx="11703498" cy="1505636"/>
          </a:xfrm>
        </p:grpSpPr>
        <p:grpSp>
          <p:nvGrpSpPr>
            <p:cNvPr id="27" name="Grupo 26"/>
            <p:cNvGrpSpPr/>
            <p:nvPr/>
          </p:nvGrpSpPr>
          <p:grpSpPr>
            <a:xfrm>
              <a:off x="172329" y="5071413"/>
              <a:ext cx="11703498" cy="1505636"/>
              <a:chOff x="115463" y="1277035"/>
              <a:chExt cx="11703498" cy="1505636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2975212" y="1387947"/>
                <a:ext cx="88437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altLang="ko-KR" sz="2400" b="1" dirty="0" smtClean="0">
                    <a:solidFill>
                      <a:srgbClr val="009999"/>
                    </a:solidFill>
                  </a:rPr>
                  <a:t>No formulário </a:t>
                </a:r>
                <a:r>
                  <a:rPr lang="pt-BR" altLang="ko-KR" sz="2400" b="1" dirty="0">
                    <a:solidFill>
                      <a:srgbClr val="009999"/>
                    </a:solidFill>
                  </a:rPr>
                  <a:t>acrescentar os objetos </a:t>
                </a:r>
                <a:r>
                  <a:rPr lang="pt-BR" altLang="ko-KR" sz="2400" b="1" dirty="0" err="1">
                    <a:solidFill>
                      <a:srgbClr val="009999"/>
                    </a:solidFill>
                  </a:rPr>
                  <a:t>button</a:t>
                </a:r>
                <a:r>
                  <a:rPr lang="pt-BR" altLang="ko-KR" sz="2400" b="1" dirty="0">
                    <a:solidFill>
                      <a:srgbClr val="009999"/>
                    </a:solidFill>
                  </a:rPr>
                  <a:t> </a:t>
                </a:r>
                <a:r>
                  <a:rPr lang="pt-BR" altLang="ko-KR" sz="2400" b="1" dirty="0">
                    <a:solidFill>
                      <a:srgbClr val="FFC000"/>
                    </a:solidFill>
                  </a:rPr>
                  <a:t>SUBMIT </a:t>
                </a:r>
                <a:r>
                  <a:rPr lang="pt-BR" altLang="ko-KR" sz="2400" b="1" dirty="0">
                    <a:solidFill>
                      <a:srgbClr val="009999"/>
                    </a:solidFill>
                  </a:rPr>
                  <a:t>e </a:t>
                </a:r>
                <a:r>
                  <a:rPr lang="pt-BR" altLang="ko-KR" sz="2400" b="1" dirty="0">
                    <a:solidFill>
                      <a:srgbClr val="FFC000"/>
                    </a:solidFill>
                  </a:rPr>
                  <a:t>RESET</a:t>
                </a:r>
                <a:endParaRPr lang="pt-BR" sz="2400" b="1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30" name="Imagem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69" t="17508" r="4198" b="18470"/>
              <a:stretch/>
            </p:blipFill>
            <p:spPr>
              <a:xfrm>
                <a:off x="115463" y="1277035"/>
                <a:ext cx="2614089" cy="1064527"/>
              </a:xfrm>
              <a:prstGeom prst="rect">
                <a:avLst/>
              </a:prstGeom>
            </p:spPr>
          </p:pic>
          <p:sp>
            <p:nvSpPr>
              <p:cNvPr id="31" name="Retângulo 30"/>
              <p:cNvSpPr/>
              <p:nvPr/>
            </p:nvSpPr>
            <p:spPr>
              <a:xfrm>
                <a:off x="3070746" y="2413339"/>
                <a:ext cx="8652681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tx1"/>
                    </a:solidFill>
                    <a:hlinkClick r:id="rId3"/>
                  </a:rPr>
                  <a:t>https://</a:t>
                </a:r>
                <a:r>
                  <a:rPr lang="pt-BR" b="1" dirty="0" smtClean="0">
                    <a:solidFill>
                      <a:schemeClr val="tx1"/>
                    </a:solidFill>
                    <a:hlinkClick r:id="rId3"/>
                  </a:rPr>
                  <a:t>www.oficinahotrods.com.br/ads/10486/ia_cadastro_button.html</a:t>
                </a:r>
                <a:endParaRPr lang="pt-BR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Retângulo 27"/>
            <p:cNvSpPr/>
            <p:nvPr/>
          </p:nvSpPr>
          <p:spPr>
            <a:xfrm>
              <a:off x="1284484" y="6175713"/>
              <a:ext cx="17475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 smtClean="0">
                  <a:solidFill>
                    <a:srgbClr val="0070C0"/>
                  </a:solidFill>
                </a:rPr>
                <a:t>Resultado </a:t>
              </a:r>
              <a:r>
                <a:rPr lang="pt-BR" sz="2000" b="1" dirty="0" smtClean="0">
                  <a:solidFill>
                    <a:srgbClr val="0070C0"/>
                  </a:solidFill>
                  <a:sym typeface="Wingdings" pitchFamily="2" charset="2"/>
                </a:rPr>
                <a:t></a:t>
              </a:r>
              <a:endParaRPr lang="pt-BR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172329" y="4256864"/>
            <a:ext cx="11703498" cy="1505636"/>
            <a:chOff x="172329" y="5071413"/>
            <a:chExt cx="11703498" cy="1505636"/>
          </a:xfrm>
        </p:grpSpPr>
        <p:grpSp>
          <p:nvGrpSpPr>
            <p:cNvPr id="33" name="Grupo 32"/>
            <p:cNvGrpSpPr/>
            <p:nvPr/>
          </p:nvGrpSpPr>
          <p:grpSpPr>
            <a:xfrm>
              <a:off x="172329" y="5071413"/>
              <a:ext cx="11703498" cy="1505636"/>
              <a:chOff x="115463" y="1277035"/>
              <a:chExt cx="11703498" cy="1505636"/>
            </a:xfrm>
          </p:grpSpPr>
          <p:sp>
            <p:nvSpPr>
              <p:cNvPr id="35" name="Retângulo 34"/>
              <p:cNvSpPr/>
              <p:nvPr/>
            </p:nvSpPr>
            <p:spPr>
              <a:xfrm>
                <a:off x="2975212" y="1387947"/>
                <a:ext cx="88437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 smtClean="0">
                    <a:solidFill>
                      <a:srgbClr val="009999"/>
                    </a:solidFill>
                  </a:rPr>
                  <a:t>Transforme </a:t>
                </a:r>
                <a:r>
                  <a:rPr lang="pt-BR" sz="2400" b="1" dirty="0">
                    <a:solidFill>
                      <a:srgbClr val="009999"/>
                    </a:solidFill>
                  </a:rPr>
                  <a:t>esta site em site </a:t>
                </a:r>
                <a:r>
                  <a:rPr lang="pt-BR" sz="2400" b="1" dirty="0" smtClean="0">
                    <a:solidFill>
                      <a:srgbClr val="0070C0"/>
                    </a:solidFill>
                  </a:rPr>
                  <a:t>responsivo</a:t>
                </a:r>
                <a:endParaRPr lang="ko-KR" altLang="en-US" sz="2400" b="1" dirty="0">
                  <a:solidFill>
                    <a:srgbClr val="0070C0"/>
                  </a:solidFill>
                </a:endParaRPr>
              </a:p>
              <a:p>
                <a:endParaRPr lang="pt-BR" sz="2400" b="1" dirty="0">
                  <a:solidFill>
                    <a:srgbClr val="009999"/>
                  </a:solidFill>
                </a:endParaRPr>
              </a:p>
            </p:txBody>
          </p:sp>
          <p:pic>
            <p:nvPicPr>
              <p:cNvPr id="36" name="Imagem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69" t="17508" r="4198" b="18470"/>
              <a:stretch/>
            </p:blipFill>
            <p:spPr>
              <a:xfrm>
                <a:off x="115463" y="1277035"/>
                <a:ext cx="2614089" cy="1064527"/>
              </a:xfrm>
              <a:prstGeom prst="rect">
                <a:avLst/>
              </a:prstGeom>
            </p:spPr>
          </p:pic>
          <p:sp>
            <p:nvSpPr>
              <p:cNvPr id="37" name="Retângulo 36"/>
              <p:cNvSpPr/>
              <p:nvPr/>
            </p:nvSpPr>
            <p:spPr>
              <a:xfrm>
                <a:off x="3070746" y="2413339"/>
                <a:ext cx="8652681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tx1"/>
                    </a:solidFill>
                    <a:hlinkClick r:id="rId4"/>
                  </a:rPr>
                  <a:t>https://oficinahotrods.com.br/ads/10486/ia_cadastro_responsivo.html</a:t>
                </a:r>
                <a:endParaRPr lang="pt-BR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Retângulo 33"/>
            <p:cNvSpPr/>
            <p:nvPr/>
          </p:nvSpPr>
          <p:spPr>
            <a:xfrm>
              <a:off x="1284484" y="6175713"/>
              <a:ext cx="17475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 smtClean="0">
                  <a:solidFill>
                    <a:srgbClr val="0070C0"/>
                  </a:solidFill>
                </a:rPr>
                <a:t>Resultado </a:t>
              </a:r>
              <a:r>
                <a:rPr lang="pt-BR" sz="2000" b="1" dirty="0" smtClean="0">
                  <a:solidFill>
                    <a:srgbClr val="0070C0"/>
                  </a:solidFill>
                  <a:sym typeface="Wingdings" pitchFamily="2" charset="2"/>
                </a:rPr>
                <a:t></a:t>
              </a:r>
              <a:endParaRPr lang="pt-BR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8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5680" y="146272"/>
            <a:ext cx="3744416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Use: </a:t>
            </a:r>
            <a:endParaRPr lang="pt-B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8" y="1313384"/>
            <a:ext cx="1205851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7" b="27600"/>
          <a:stretch/>
        </p:blipFill>
        <p:spPr>
          <a:xfrm>
            <a:off x="4847861" y="102642"/>
            <a:ext cx="4214984" cy="77876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91478" y="881412"/>
            <a:ext cx="928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https://getbootstrap.com/docs/4.0/components/buttons/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791" y="176111"/>
            <a:ext cx="78227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Assuntos abordados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0B55C10-D30E-466F-B994-CF3832831EF7}"/>
              </a:ext>
            </a:extLst>
          </p:cNvPr>
          <p:cNvGrpSpPr/>
          <p:nvPr/>
        </p:nvGrpSpPr>
        <p:grpSpPr>
          <a:xfrm>
            <a:off x="6818831" y="1086540"/>
            <a:ext cx="5251076" cy="793363"/>
            <a:chOff x="6027067" y="1574253"/>
            <a:chExt cx="5251076" cy="7933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701496"/>
              <a:chOff x="6751979" y="1666120"/>
              <a:chExt cx="4526164" cy="70149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FFFF00"/>
                    </a:solidFill>
                    <a:cs typeface="Arial" pitchFamily="34" charset="0"/>
                  </a:rPr>
                  <a:t>Criação</a:t>
                </a:r>
                <a:r>
                  <a:rPr lang="en-US" altLang="ko-KR" sz="1200" dirty="0" smtClean="0">
                    <a:solidFill>
                      <a:srgbClr val="FFFF00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do banco de dados;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 smtClean="0">
                    <a:solidFill>
                      <a:schemeClr val="bg1"/>
                    </a:solidFill>
                    <a:cs typeface="Arial" pitchFamily="34" charset="0"/>
                  </a:rPr>
                  <a:t>Banco de Dados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109F9CF-0518-402C-81DB-F376539F50C6}"/>
              </a:ext>
            </a:extLst>
          </p:cNvPr>
          <p:cNvGrpSpPr/>
          <p:nvPr/>
        </p:nvGrpSpPr>
        <p:grpSpPr>
          <a:xfrm>
            <a:off x="6818911" y="1872535"/>
            <a:ext cx="5251076" cy="793363"/>
            <a:chOff x="6027067" y="1574253"/>
            <a:chExt cx="5251076" cy="7933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0CD54AE-2640-4348-A38D-28C2D0B3B4C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701496"/>
              <a:chOff x="6751979" y="1666120"/>
              <a:chExt cx="4526164" cy="70149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2AA2565-697E-4C9C-90DF-DF69BCCBF13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Criação da </a:t>
                </a:r>
                <a:r>
                  <a:rPr lang="en-US" altLang="ko-KR" sz="1200" b="1" dirty="0" smtClean="0">
                    <a:solidFill>
                      <a:srgbClr val="FFFF00"/>
                    </a:solidFill>
                    <a:cs typeface="Arial" pitchFamily="34" charset="0"/>
                  </a:rPr>
                  <a:t>estrutura</a:t>
                </a:r>
                <a:r>
                  <a:rPr lang="en-US" altLang="ko-KR" sz="1200" dirty="0" smtClean="0">
                    <a:solidFill>
                      <a:srgbClr val="FFFF00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do site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823CD760-54C8-4E9D-9C31-376575824E5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 smtClean="0">
                    <a:solidFill>
                      <a:schemeClr val="bg1"/>
                    </a:solidFill>
                    <a:cs typeface="Arial" pitchFamily="34" charset="0"/>
                  </a:rPr>
                  <a:t>HTML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62BF2A-6F03-42A7-8FCD-9B4425EC1D9D}"/>
              </a:ext>
            </a:extLst>
          </p:cNvPr>
          <p:cNvGrpSpPr/>
          <p:nvPr/>
        </p:nvGrpSpPr>
        <p:grpSpPr>
          <a:xfrm>
            <a:off x="6819013" y="2627824"/>
            <a:ext cx="5251076" cy="793363"/>
            <a:chOff x="6027067" y="1574253"/>
            <a:chExt cx="5251076" cy="7933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319069D-B4F2-4D8A-A01F-E42FBE2B63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701496"/>
              <a:chOff x="6751979" y="1666120"/>
              <a:chExt cx="4526164" cy="70149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886B730-D2CF-418A-9F4E-80676A8BB11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Formatação dos </a:t>
                </a:r>
                <a:r>
                  <a:rPr lang="en-US" altLang="ko-KR" sz="1200" b="1" dirty="0" smtClean="0">
                    <a:solidFill>
                      <a:srgbClr val="FFFF00"/>
                    </a:solidFill>
                    <a:cs typeface="Arial" pitchFamily="34" charset="0"/>
                  </a:rPr>
                  <a:t>style</a:t>
                </a:r>
                <a:r>
                  <a:rPr lang="en-US" altLang="ko-KR" sz="1200" dirty="0" smtClean="0">
                    <a:solidFill>
                      <a:srgbClr val="FFFF00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do site</a:t>
                </a:r>
                <a:r>
                  <a:rPr lang="en-US" altLang="ko-KR" sz="1200" dirty="0" smtClean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2BB5561-E297-4153-99F6-535280286AB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 smtClean="0">
                    <a:solidFill>
                      <a:schemeClr val="bg1"/>
                    </a:solidFill>
                    <a:cs typeface="Arial" pitchFamily="34" charset="0"/>
                  </a:rPr>
                  <a:t>CSS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9C8212F-3237-45CA-AEC4-F16E67168FA6}"/>
              </a:ext>
            </a:extLst>
          </p:cNvPr>
          <p:cNvGrpSpPr/>
          <p:nvPr/>
        </p:nvGrpSpPr>
        <p:grpSpPr>
          <a:xfrm>
            <a:off x="6818786" y="3395751"/>
            <a:ext cx="5373214" cy="777974"/>
            <a:chOff x="6027067" y="1574253"/>
            <a:chExt cx="5373214" cy="77797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648302" cy="686107"/>
              <a:chOff x="6751979" y="1666120"/>
              <a:chExt cx="4648302" cy="68610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6298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 smtClean="0">
                    <a:solidFill>
                      <a:schemeClr val="bg1"/>
                    </a:solidFill>
                    <a:cs typeface="Arial" pitchFamily="34" charset="0"/>
                  </a:rPr>
                  <a:t>Lógica de programação para tratamento e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cs typeface="Arial" pitchFamily="34" charset="0"/>
                  </a:rPr>
                  <a:t>acesso</a:t>
                </a:r>
                <a:r>
                  <a:rPr lang="en-US" altLang="ko-KR" sz="1100" dirty="0" smtClean="0">
                    <a:solidFill>
                      <a:srgbClr val="FFFF00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smtClean="0">
                    <a:solidFill>
                      <a:schemeClr val="bg1"/>
                    </a:solidFill>
                    <a:cs typeface="Arial" pitchFamily="34" charset="0"/>
                  </a:rPr>
                  <a:t>ao bando de  dados</a:t>
                </a:r>
                <a:r>
                  <a:rPr lang="en-US" altLang="ko-KR" sz="1100" dirty="0" smtClean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.</a:t>
                </a:r>
                <a:endParaRPr lang="en-US" altLang="ko-KR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 smtClean="0">
                    <a:solidFill>
                      <a:schemeClr val="bg1"/>
                    </a:solidFill>
                    <a:cs typeface="Arial" pitchFamily="34" charset="0"/>
                  </a:rPr>
                  <a:t>PHP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0" name="Imagem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3" y="236346"/>
            <a:ext cx="985489" cy="506560"/>
          </a:xfrm>
          <a:prstGeom prst="rect">
            <a:avLst/>
          </a:prstGeom>
        </p:spPr>
      </p:pic>
      <p:grpSp>
        <p:nvGrpSpPr>
          <p:cNvPr id="31" name="Group 24">
            <a:extLst>
              <a:ext uri="{FF2B5EF4-FFF2-40B4-BE49-F238E27FC236}">
                <a16:creationId xmlns:a16="http://schemas.microsoft.com/office/drawing/2014/main" xmlns="" id="{E9C8212F-3237-45CA-AEC4-F16E67168FA6}"/>
              </a:ext>
            </a:extLst>
          </p:cNvPr>
          <p:cNvGrpSpPr/>
          <p:nvPr/>
        </p:nvGrpSpPr>
        <p:grpSpPr>
          <a:xfrm>
            <a:off x="6866755" y="4257950"/>
            <a:ext cx="5251076" cy="824141"/>
            <a:chOff x="6027067" y="1574253"/>
            <a:chExt cx="5251076" cy="824141"/>
          </a:xfrm>
        </p:grpSpPr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xmlns="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732274"/>
              <a:chOff x="6751979" y="1666120"/>
              <a:chExt cx="4526164" cy="732274"/>
            </a:xfrm>
          </p:grpSpPr>
          <p:sp>
            <p:nvSpPr>
              <p:cNvPr id="34" name="TextBox 27">
                <a:extLst>
                  <a:ext uri="{FF2B5EF4-FFF2-40B4-BE49-F238E27FC236}">
                    <a16:creationId xmlns:a16="http://schemas.microsoft.com/office/drawing/2014/main" xmlns="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rgbClr val="FFFF00"/>
                    </a:solidFill>
                    <a:cs typeface="Arial" pitchFamily="34" charset="0"/>
                  </a:rPr>
                  <a:t>Conexão com banco de dados </a:t>
                </a:r>
                <a:endParaRPr lang="en-US" altLang="ko-KR" sz="1400" b="1" dirty="0">
                  <a:solidFill>
                    <a:srgbClr val="FFFF00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28">
                <a:extLst>
                  <a:ext uri="{FF2B5EF4-FFF2-40B4-BE49-F238E27FC236}">
                    <a16:creationId xmlns:a16="http://schemas.microsoft.com/office/drawing/2014/main" xmlns="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PHP com MYSQL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xmlns="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xmlns="" id="{E9C8212F-3237-45CA-AEC4-F16E67168FA6}"/>
              </a:ext>
            </a:extLst>
          </p:cNvPr>
          <p:cNvGrpSpPr/>
          <p:nvPr/>
        </p:nvGrpSpPr>
        <p:grpSpPr>
          <a:xfrm>
            <a:off x="4349931" y="5090500"/>
            <a:ext cx="7728568" cy="1809026"/>
            <a:chOff x="6027067" y="1574253"/>
            <a:chExt cx="5251076" cy="1809026"/>
          </a:xfrm>
        </p:grpSpPr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xmlns="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1717159"/>
              <a:chOff x="6751979" y="1666120"/>
              <a:chExt cx="4526164" cy="1717159"/>
            </a:xfrm>
          </p:grpSpPr>
          <p:sp>
            <p:nvSpPr>
              <p:cNvPr id="39" name="TextBox 27">
                <a:extLst>
                  <a:ext uri="{FF2B5EF4-FFF2-40B4-BE49-F238E27FC236}">
                    <a16:creationId xmlns:a16="http://schemas.microsoft.com/office/drawing/2014/main" xmlns="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rgbClr val="FFFF00"/>
                    </a:solidFill>
                    <a:cs typeface="Arial" pitchFamily="34" charset="0"/>
                  </a:rPr>
                  <a:t>DML -  Linguagem de Manipulação de Dados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1" dirty="0" smtClean="0">
                    <a:solidFill>
                      <a:schemeClr val="bg1"/>
                    </a:solidFill>
                    <a:cs typeface="Arial" pitchFamily="34" charset="0"/>
                  </a:rPr>
                  <a:t>Listagem  de dados - SELECT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1" dirty="0" smtClean="0">
                    <a:solidFill>
                      <a:schemeClr val="bg1"/>
                    </a:solidFill>
                    <a:cs typeface="Arial" pitchFamily="34" charset="0"/>
                  </a:rPr>
                  <a:t>Inclusão de dados - INSERT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1" dirty="0" smtClean="0">
                    <a:solidFill>
                      <a:schemeClr val="bg1"/>
                    </a:solidFill>
                    <a:cs typeface="Arial" pitchFamily="34" charset="0"/>
                  </a:rPr>
                  <a:t>Exclusão de dados - DELETE</a:t>
                </a:r>
              </a:p>
              <a:p>
                <a:endParaRPr lang="en-US" altLang="ko-KR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28">
                <a:extLst>
                  <a:ext uri="{FF2B5EF4-FFF2-40B4-BE49-F238E27FC236}">
                    <a16:creationId xmlns:a16="http://schemas.microsoft.com/office/drawing/2014/main" xmlns="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 smtClean="0">
                    <a:solidFill>
                      <a:srgbClr val="FFC000"/>
                    </a:solidFill>
                    <a:cs typeface="Arial" pitchFamily="34" charset="0"/>
                  </a:rPr>
                  <a:t>PHP com MYSQL – COMANDOS DML</a:t>
                </a:r>
                <a:endParaRPr lang="ko-KR" altLang="en-US" sz="27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xmlns="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rgbClr val="FFC000"/>
                  </a:solidFill>
                  <a:cs typeface="Arial" pitchFamily="34" charset="0"/>
                </a:rPr>
                <a:t>06</a:t>
              </a:r>
              <a:endParaRPr lang="ko-KR" altLang="en-US" sz="36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1712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Atividade de Fixação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Comandos</a:t>
            </a:r>
            <a:r>
              <a:rPr lang="en-US" dirty="0" smtClean="0">
                <a:solidFill>
                  <a:srgbClr val="FFC000"/>
                </a:solidFill>
              </a:rPr>
              <a:t> DML: </a:t>
            </a:r>
            <a:r>
              <a:rPr lang="en-US" b="1" dirty="0" smtClean="0">
                <a:solidFill>
                  <a:srgbClr val="FFC000"/>
                </a:solidFill>
              </a:rPr>
              <a:t>SELECT </a:t>
            </a:r>
            <a:r>
              <a:rPr lang="en-US" dirty="0" smtClean="0">
                <a:solidFill>
                  <a:srgbClr val="FFC000"/>
                </a:solidFill>
              </a:rPr>
              <a:t>/ </a:t>
            </a:r>
            <a:r>
              <a:rPr lang="en-US" b="1" dirty="0" smtClean="0">
                <a:solidFill>
                  <a:srgbClr val="FFC000"/>
                </a:solidFill>
              </a:rPr>
              <a:t>INSERT</a:t>
            </a:r>
            <a:r>
              <a:rPr lang="en-US" dirty="0" smtClean="0">
                <a:solidFill>
                  <a:srgbClr val="FFC000"/>
                </a:solidFill>
              </a:rPr>
              <a:t> / </a:t>
            </a:r>
            <a:r>
              <a:rPr lang="en-US" b="1" dirty="0" smtClean="0">
                <a:solidFill>
                  <a:srgbClr val="FFC000"/>
                </a:solidFill>
              </a:rPr>
              <a:t>DELETE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xmlns="" id="{F5036BEC-DC95-465B-AC98-4C101D9A2F97}"/>
              </a:ext>
            </a:extLst>
          </p:cNvPr>
          <p:cNvSpPr/>
          <p:nvPr/>
        </p:nvSpPr>
        <p:spPr>
          <a:xfrm>
            <a:off x="-1846851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DE6C11E-53D3-4591-BA9B-7E7282735DDF}"/>
              </a:ext>
            </a:extLst>
          </p:cNvPr>
          <p:cNvSpPr/>
          <p:nvPr/>
        </p:nvSpPr>
        <p:spPr>
          <a:xfrm>
            <a:off x="767519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D3AD16-4369-4722-A038-BEB7AC08DA06}"/>
              </a:ext>
            </a:extLst>
          </p:cNvPr>
          <p:cNvSpPr txBox="1"/>
          <p:nvPr/>
        </p:nvSpPr>
        <p:spPr>
          <a:xfrm>
            <a:off x="1254688" y="1863948"/>
            <a:ext cx="1054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–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Criar o arquivo para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listar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os dados da tabela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participantes</a:t>
            </a:r>
            <a:r>
              <a:rPr lang="en-US" altLang="ko-KR" dirty="0" smtClean="0">
                <a:solidFill>
                  <a:srgbClr val="0070C0"/>
                </a:solidFill>
              </a:rPr>
              <a:t>:  </a:t>
            </a:r>
            <a:r>
              <a:rPr lang="pt-BR" b="1" dirty="0" err="1" smtClean="0">
                <a:solidFill>
                  <a:srgbClr val="0070C0"/>
                </a:solidFill>
              </a:rPr>
              <a:t>participante_lista.php</a:t>
            </a:r>
            <a:endParaRPr lang="pt-BR" b="1" dirty="0">
              <a:solidFill>
                <a:srgbClr val="0070C0"/>
              </a:solidFill>
            </a:endParaRPr>
          </a:p>
          <a:p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061E6D5-4C03-4780-83CF-2E1E8B4FD4C8}"/>
              </a:ext>
            </a:extLst>
          </p:cNvPr>
          <p:cNvSpPr/>
          <p:nvPr/>
        </p:nvSpPr>
        <p:spPr>
          <a:xfrm>
            <a:off x="1796575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19F14F0-A075-44E0-909A-E69D465AEFE0}"/>
              </a:ext>
            </a:extLst>
          </p:cNvPr>
          <p:cNvSpPr/>
          <p:nvPr/>
        </p:nvSpPr>
        <p:spPr>
          <a:xfrm>
            <a:off x="2029451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4A3B94B-4902-4379-B90A-34F23F805895}"/>
              </a:ext>
            </a:extLst>
          </p:cNvPr>
          <p:cNvSpPr/>
          <p:nvPr/>
        </p:nvSpPr>
        <p:spPr>
          <a:xfrm>
            <a:off x="1776123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CE95243-D6EA-486B-A509-FB82BE61FAAE}"/>
              </a:ext>
            </a:extLst>
          </p:cNvPr>
          <p:cNvSpPr/>
          <p:nvPr/>
        </p:nvSpPr>
        <p:spPr>
          <a:xfrm>
            <a:off x="767519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xmlns="" id="{B19C15F3-7642-47D8-9FAD-CD2EBF5419FA}"/>
              </a:ext>
            </a:extLst>
          </p:cNvPr>
          <p:cNvSpPr/>
          <p:nvPr/>
        </p:nvSpPr>
        <p:spPr>
          <a:xfrm>
            <a:off x="5999795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F11EFB5-1E87-4F23-AEB8-C91BAF09C8B6}"/>
              </a:ext>
            </a:extLst>
          </p:cNvPr>
          <p:cNvGrpSpPr/>
          <p:nvPr/>
        </p:nvGrpSpPr>
        <p:grpSpPr>
          <a:xfrm>
            <a:off x="-1757189" y="2410550"/>
            <a:ext cx="3028217" cy="3026664"/>
            <a:chOff x="4574848" y="1897856"/>
            <a:chExt cx="3028217" cy="302666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C2C8416-3F46-491C-9A90-E04CD747FD4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7422178-F6A4-449D-98CE-6FF39C7A690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tângulo 41"/>
          <p:cNvSpPr/>
          <p:nvPr/>
        </p:nvSpPr>
        <p:spPr>
          <a:xfrm>
            <a:off x="2012693" y="2739435"/>
            <a:ext cx="993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Criar arquivo do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formulário (form)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respresentar entrada de dados da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participantes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b="1" dirty="0" err="1" smtClean="0">
                <a:solidFill>
                  <a:srgbClr val="0070C0"/>
                </a:solidFill>
              </a:rPr>
              <a:t>participante_dados.php</a:t>
            </a:r>
            <a:r>
              <a:rPr lang="pt-BR" b="1" dirty="0" smtClean="0">
                <a:solidFill>
                  <a:srgbClr val="0070C0"/>
                </a:solidFill>
              </a:rPr>
              <a:t>,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padrão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método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2255166" y="3711900"/>
            <a:ext cx="986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Criar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arquivo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INCLUIR / SALVAR / GRAVAR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dados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participantes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Banco de Dados :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participante_salvar.php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1992241" y="4635010"/>
            <a:ext cx="980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4 -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Criar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arquivo </a:t>
            </a:r>
            <a:r>
              <a:rPr lang="pt-BR" b="1" dirty="0" err="1" smtClean="0">
                <a:solidFill>
                  <a:srgbClr val="0070C0"/>
                </a:solidFill>
              </a:rPr>
              <a:t>participante_lista.php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URL (link / button) com a ID do REGISTRO ÚNICO,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padrão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método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053209" y="5558498"/>
            <a:ext cx="1041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5 -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Criar o arquivo para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APAGAR / DELETAR / EXCLUIR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dado ÚNICO da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tabela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participantes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Banco de Dados: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participante_excluir.php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875578" y="6386951"/>
            <a:ext cx="10924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rgbClr val="FF0000"/>
                </a:solidFill>
              </a:rPr>
              <a:t>Está</a:t>
            </a:r>
            <a:r>
              <a:rPr lang="en-US" altLang="ko-KR" b="1" dirty="0" smtClean="0">
                <a:solidFill>
                  <a:srgbClr val="FF0000"/>
                </a:solidFill>
              </a:rPr>
              <a:t> atividade é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ponto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foco</a:t>
            </a:r>
            <a:r>
              <a:rPr lang="en-US" altLang="ko-KR" b="1" dirty="0" smtClean="0">
                <a:solidFill>
                  <a:srgbClr val="FF0000"/>
                </a:solidFill>
              </a:rPr>
              <a:t> da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prova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prática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29" y="103709"/>
            <a:ext cx="985489" cy="5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4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44454" y="1392072"/>
            <a:ext cx="77792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C000"/>
                </a:solidFill>
              </a:rPr>
              <a:t>LISTAGEM GERAL DE PARTICIPANTE </a:t>
            </a:r>
          </a:p>
          <a:p>
            <a:pPr algn="ctr"/>
            <a:r>
              <a:rPr lang="pt-BR" sz="3600" b="1" dirty="0" smtClean="0">
                <a:solidFill>
                  <a:srgbClr val="FFC000"/>
                </a:solidFill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pt-BR" sz="3600" b="1" dirty="0" smtClean="0">
                <a:solidFill>
                  <a:srgbClr val="FFC000"/>
                </a:solidFill>
              </a:rPr>
              <a:t>CADASTRO DE NOVO PARTICIPANTE</a:t>
            </a:r>
            <a:endParaRPr lang="pt-B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800" dirty="0" smtClean="0"/>
              <a:t>Atividade: Compreendo o que fazer</a:t>
            </a:r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318069" y="2310623"/>
            <a:ext cx="461378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FORMULÁRIO</a:t>
            </a:r>
            <a:r>
              <a:rPr lang="pt-BR" sz="2400" dirty="0" smtClean="0">
                <a:solidFill>
                  <a:schemeClr val="tx1"/>
                </a:solidFill>
              </a:rPr>
              <a:t> com os Dados a serem coletados e enviados para gravação. </a:t>
            </a:r>
          </a:p>
          <a:p>
            <a:pPr algn="ctr"/>
            <a:r>
              <a:rPr lang="pt-BR" sz="2400" b="1" dirty="0" err="1" smtClean="0">
                <a:solidFill>
                  <a:srgbClr val="FF0000"/>
                </a:solidFill>
              </a:rPr>
              <a:t>participante_dados.php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318069" y="5262841"/>
            <a:ext cx="461378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PÁGINA que </a:t>
            </a:r>
            <a:r>
              <a:rPr lang="pt-BR" sz="2400" b="1" dirty="0">
                <a:solidFill>
                  <a:schemeClr val="tx1"/>
                </a:solidFill>
              </a:rPr>
              <a:t>grava</a:t>
            </a:r>
            <a:r>
              <a:rPr lang="pt-BR" sz="2400" dirty="0">
                <a:solidFill>
                  <a:schemeClr val="tx1"/>
                </a:solidFill>
              </a:rPr>
              <a:t> os dados no BD. </a:t>
            </a:r>
          </a:p>
          <a:p>
            <a:pPr algn="ctr"/>
            <a:r>
              <a:rPr lang="pt-BR" sz="2400" dirty="0" smtClean="0"/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participante_salvar.php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5534" y="2310622"/>
            <a:ext cx="387992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Página com a </a:t>
            </a:r>
            <a:r>
              <a:rPr lang="pt-BR" sz="2400" b="1" dirty="0" smtClean="0">
                <a:solidFill>
                  <a:schemeClr val="tx1"/>
                </a:solidFill>
              </a:rPr>
              <a:t>listagem</a:t>
            </a:r>
            <a:r>
              <a:rPr lang="pt-BR" sz="2400" dirty="0" smtClean="0">
                <a:solidFill>
                  <a:schemeClr val="tx1"/>
                </a:solidFill>
              </a:rPr>
              <a:t> da tabela PARTICIPANTES do banco de dados.  </a:t>
            </a:r>
          </a:p>
          <a:p>
            <a:pPr algn="ctr"/>
            <a:r>
              <a:rPr lang="pt-BR" sz="2400" b="1" dirty="0" err="1" smtClean="0">
                <a:solidFill>
                  <a:srgbClr val="FF0000"/>
                </a:solidFill>
              </a:rPr>
              <a:t>participante_lista.php</a:t>
            </a:r>
            <a:endParaRPr lang="pt-BR" sz="2400" b="1" dirty="0">
              <a:solidFill>
                <a:srgbClr val="FF0000"/>
              </a:solidFill>
            </a:endParaRPr>
          </a:p>
        </p:txBody>
      </p:sp>
      <p:cxnSp>
        <p:nvCxnSpPr>
          <p:cNvPr id="22" name="Conector de seta reta 21"/>
          <p:cNvCxnSpPr>
            <a:stCxn id="20" idx="3"/>
            <a:endCxn id="18" idx="1"/>
          </p:cNvCxnSpPr>
          <p:nvPr/>
        </p:nvCxnSpPr>
        <p:spPr>
          <a:xfrm>
            <a:off x="3975458" y="3095452"/>
            <a:ext cx="2342611" cy="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18" idx="2"/>
            <a:endCxn id="19" idx="0"/>
          </p:cNvCxnSpPr>
          <p:nvPr/>
        </p:nvCxnSpPr>
        <p:spPr>
          <a:xfrm>
            <a:off x="8624963" y="3880283"/>
            <a:ext cx="0" cy="138255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9" idx="1"/>
            <a:endCxn id="20" idx="2"/>
          </p:cNvCxnSpPr>
          <p:nvPr/>
        </p:nvCxnSpPr>
        <p:spPr>
          <a:xfrm flipH="1" flipV="1">
            <a:off x="2035496" y="3880282"/>
            <a:ext cx="4282573" cy="198272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Espaço Reservado para Texto 16"/>
          <p:cNvSpPr txBox="1">
            <a:spLocks/>
          </p:cNvSpPr>
          <p:nvPr/>
        </p:nvSpPr>
        <p:spPr>
          <a:xfrm>
            <a:off x="227734" y="121746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rgbClr val="FFC000"/>
                </a:solidFill>
              </a:rPr>
              <a:t>C</a:t>
            </a:r>
            <a:r>
              <a:rPr lang="pt-BR" sz="4000" b="1" dirty="0" smtClean="0">
                <a:solidFill>
                  <a:srgbClr val="FFC000"/>
                </a:solidFill>
              </a:rPr>
              <a:t>adastrar novo participante!</a:t>
            </a:r>
            <a:endParaRPr lang="pt-BR" sz="4000" b="1" dirty="0">
              <a:solidFill>
                <a:srgbClr val="FFC000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4094326" y="2679953"/>
            <a:ext cx="2047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BOTÃO NOVO</a:t>
            </a:r>
          </a:p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dirty="0" smtClean="0">
                <a:solidFill>
                  <a:srgbClr val="0070C0"/>
                </a:solidFill>
              </a:rPr>
              <a:t>Via link / </a:t>
            </a:r>
            <a:r>
              <a:rPr lang="pt-BR" dirty="0" err="1" smtClean="0">
                <a:solidFill>
                  <a:srgbClr val="0070C0"/>
                </a:solidFill>
              </a:rPr>
              <a:t>button</a:t>
            </a:r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8727936" y="4093452"/>
            <a:ext cx="321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BOTÃO SALVAR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Envia os dados do formulário via </a:t>
            </a:r>
            <a:r>
              <a:rPr lang="pt-BR" b="1" dirty="0" smtClean="0">
                <a:solidFill>
                  <a:srgbClr val="0070C0"/>
                </a:solidFill>
              </a:rPr>
              <a:t>POST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2462927" y="4801176"/>
            <a:ext cx="174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Retorna para listagem.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Link para URL </a:t>
            </a:r>
          </a:p>
        </p:txBody>
      </p:sp>
    </p:spTree>
    <p:extLst>
      <p:ext uri="{BB962C8B-B14F-4D97-AF65-F5344CB8AC3E}">
        <p14:creationId xmlns:p14="http://schemas.microsoft.com/office/powerpoint/2010/main" val="39035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53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SQL: INSERT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9181" y="1105468"/>
            <a:ext cx="119690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INSERT </a:t>
            </a:r>
            <a:r>
              <a:rPr lang="pt-BR" sz="3600" b="1" dirty="0"/>
              <a:t>INTO participantes </a:t>
            </a:r>
            <a:r>
              <a:rPr lang="pt-BR" sz="3600" b="1" dirty="0" smtClean="0"/>
              <a:t>(</a:t>
            </a:r>
          </a:p>
          <a:p>
            <a:r>
              <a:rPr lang="pt-BR" sz="3600" dirty="0" err="1" smtClean="0">
                <a:solidFill>
                  <a:srgbClr val="FF0000"/>
                </a:solidFill>
              </a:rPr>
              <a:t>participante_id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00B050"/>
                </a:solidFill>
              </a:rPr>
              <a:t>participante_op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FFC000"/>
                </a:solidFill>
              </a:rPr>
              <a:t>participante_ra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7030A0"/>
                </a:solidFill>
              </a:rPr>
              <a:t>participante_nome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00B0F0"/>
                </a:solidFill>
              </a:rPr>
              <a:t>participante_curso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FF3300"/>
                </a:solidFill>
              </a:rPr>
              <a:t>participante_periodo</a:t>
            </a:r>
            <a:r>
              <a:rPr lang="pt-BR" sz="3600" dirty="0">
                <a:solidFill>
                  <a:srgbClr val="FF3300"/>
                </a:solidFill>
              </a:rPr>
              <a:t>, </a:t>
            </a:r>
            <a:r>
              <a:rPr lang="pt-BR" sz="3600" dirty="0" err="1" smtClean="0"/>
              <a:t>participante_email</a:t>
            </a:r>
            <a:r>
              <a:rPr lang="pt-BR" sz="3600" dirty="0" smtClean="0"/>
              <a:t>, </a:t>
            </a:r>
            <a:r>
              <a:rPr lang="pt-BR" sz="3600" dirty="0" err="1" smtClean="0">
                <a:solidFill>
                  <a:srgbClr val="0070C0"/>
                </a:solidFill>
              </a:rPr>
              <a:t>participante_datanasc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00B050"/>
                </a:solidFill>
              </a:rPr>
              <a:t>participante_tel</a:t>
            </a:r>
            <a:r>
              <a:rPr lang="pt-BR" sz="3600" dirty="0"/>
              <a:t>, </a:t>
            </a:r>
            <a:r>
              <a:rPr lang="pt-BR" sz="3600" dirty="0" err="1"/>
              <a:t>participante_dicasenha</a:t>
            </a:r>
            <a:r>
              <a:rPr lang="pt-BR" sz="3600" dirty="0"/>
              <a:t>, </a:t>
            </a:r>
            <a:r>
              <a:rPr lang="pt-BR" sz="3600" dirty="0" err="1" smtClean="0">
                <a:solidFill>
                  <a:srgbClr val="FF0066"/>
                </a:solidFill>
              </a:rPr>
              <a:t>participante_senha</a:t>
            </a:r>
            <a:endParaRPr lang="pt-BR" sz="3600" dirty="0" smtClean="0">
              <a:solidFill>
                <a:srgbClr val="FF0066"/>
              </a:solidFill>
            </a:endParaRP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VALUES (</a:t>
            </a:r>
          </a:p>
          <a:p>
            <a:r>
              <a:rPr lang="pt-BR" sz="3600" dirty="0" smtClean="0">
                <a:solidFill>
                  <a:srgbClr val="FF0000"/>
                </a:solidFill>
              </a:rPr>
              <a:t>NULL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00B050"/>
                </a:solidFill>
              </a:rPr>
              <a:t>$</a:t>
            </a:r>
            <a:r>
              <a:rPr lang="pt-BR" sz="3600" dirty="0" err="1">
                <a:solidFill>
                  <a:srgbClr val="00B050"/>
                </a:solidFill>
              </a:rPr>
              <a:t>varopcao</a:t>
            </a:r>
            <a:r>
              <a:rPr lang="pt-BR" sz="3600" dirty="0">
                <a:solidFill>
                  <a:srgbClr val="FFC000"/>
                </a:solidFill>
              </a:rPr>
              <a:t>, $varra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7030A0"/>
                </a:solidFill>
              </a:rPr>
              <a:t>'$</a:t>
            </a:r>
            <a:r>
              <a:rPr lang="pt-BR" sz="3600" dirty="0" err="1">
                <a:solidFill>
                  <a:srgbClr val="7030A0"/>
                </a:solidFill>
              </a:rPr>
              <a:t>varnome</a:t>
            </a:r>
            <a:r>
              <a:rPr lang="pt-BR" sz="3600" dirty="0">
                <a:solidFill>
                  <a:srgbClr val="7030A0"/>
                </a:solidFill>
              </a:rPr>
              <a:t>'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00B0F0"/>
                </a:solidFill>
              </a:rPr>
              <a:t>'$</a:t>
            </a:r>
            <a:r>
              <a:rPr lang="pt-BR" sz="3600" dirty="0" err="1">
                <a:solidFill>
                  <a:srgbClr val="00B0F0"/>
                </a:solidFill>
              </a:rPr>
              <a:t>varcurso</a:t>
            </a:r>
            <a:r>
              <a:rPr lang="pt-BR" sz="3600" dirty="0">
                <a:solidFill>
                  <a:srgbClr val="00B0F0"/>
                </a:solidFill>
              </a:rPr>
              <a:t>'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FF3300"/>
                </a:solidFill>
              </a:rPr>
              <a:t>'$</a:t>
            </a:r>
            <a:r>
              <a:rPr lang="pt-BR" sz="3600" dirty="0" err="1">
                <a:solidFill>
                  <a:srgbClr val="FF3300"/>
                </a:solidFill>
              </a:rPr>
              <a:t>varperiodo</a:t>
            </a:r>
            <a:r>
              <a:rPr lang="pt-BR" sz="3600" dirty="0">
                <a:solidFill>
                  <a:srgbClr val="FF3300"/>
                </a:solidFill>
              </a:rPr>
              <a:t>'</a:t>
            </a:r>
            <a:r>
              <a:rPr lang="pt-BR" sz="3600" dirty="0"/>
              <a:t>, '$</a:t>
            </a:r>
            <a:r>
              <a:rPr lang="pt-BR" sz="3600" dirty="0" err="1"/>
              <a:t>varemail</a:t>
            </a:r>
            <a:r>
              <a:rPr lang="pt-BR" sz="3600" dirty="0"/>
              <a:t>', </a:t>
            </a:r>
            <a:r>
              <a:rPr lang="pt-BR" sz="3600" dirty="0">
                <a:solidFill>
                  <a:srgbClr val="0070C0"/>
                </a:solidFill>
              </a:rPr>
              <a:t>'$</a:t>
            </a:r>
            <a:r>
              <a:rPr lang="pt-BR" sz="3600" dirty="0" err="1">
                <a:solidFill>
                  <a:srgbClr val="0070C0"/>
                </a:solidFill>
              </a:rPr>
              <a:t>varnascimento</a:t>
            </a:r>
            <a:r>
              <a:rPr lang="pt-BR" sz="3600" dirty="0">
                <a:solidFill>
                  <a:srgbClr val="0070C0"/>
                </a:solidFill>
              </a:rPr>
              <a:t>'</a:t>
            </a:r>
            <a:r>
              <a:rPr lang="pt-BR" sz="3600" dirty="0"/>
              <a:t>, </a:t>
            </a:r>
            <a:r>
              <a:rPr lang="pt-BR" sz="3600" dirty="0" smtClean="0">
                <a:solidFill>
                  <a:srgbClr val="00B050"/>
                </a:solidFill>
              </a:rPr>
              <a:t>'$</a:t>
            </a:r>
            <a:r>
              <a:rPr lang="pt-BR" sz="3600" dirty="0" err="1">
                <a:solidFill>
                  <a:srgbClr val="00B050"/>
                </a:solidFill>
              </a:rPr>
              <a:t>vartelefone</a:t>
            </a:r>
            <a:r>
              <a:rPr lang="pt-BR" sz="3600" dirty="0">
                <a:solidFill>
                  <a:srgbClr val="00B050"/>
                </a:solidFill>
              </a:rPr>
              <a:t>'</a:t>
            </a:r>
            <a:r>
              <a:rPr lang="pt-BR" sz="3600" dirty="0"/>
              <a:t>, '$</a:t>
            </a:r>
            <a:r>
              <a:rPr lang="pt-BR" sz="3600" dirty="0" err="1"/>
              <a:t>vardica</a:t>
            </a:r>
            <a:r>
              <a:rPr lang="pt-BR" sz="3600" dirty="0"/>
              <a:t>', </a:t>
            </a:r>
            <a:r>
              <a:rPr lang="pt-BR" sz="3600" dirty="0">
                <a:solidFill>
                  <a:srgbClr val="FF0066"/>
                </a:solidFill>
              </a:rPr>
              <a:t>'$</a:t>
            </a:r>
            <a:r>
              <a:rPr lang="pt-BR" sz="3600" dirty="0" err="1">
                <a:solidFill>
                  <a:srgbClr val="FF0066"/>
                </a:solidFill>
              </a:rPr>
              <a:t>varsenha</a:t>
            </a:r>
            <a:r>
              <a:rPr lang="pt-BR" sz="3600" dirty="0" smtClean="0">
                <a:solidFill>
                  <a:srgbClr val="FF0066"/>
                </a:solidFill>
              </a:rPr>
              <a:t>'</a:t>
            </a:r>
            <a:r>
              <a:rPr lang="pt-BR" sz="3600" b="1" dirty="0" smtClean="0"/>
              <a:t>)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7142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04513" y="1392072"/>
            <a:ext cx="58958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rgbClr val="FFC000"/>
                </a:solidFill>
              </a:rPr>
              <a:t>EXCLUSÃO DE PARTICIPANTE!</a:t>
            </a:r>
            <a:endParaRPr lang="pt-BR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800" dirty="0" smtClean="0"/>
              <a:t>Atividade: Compreendo o que fazer</a:t>
            </a:r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106770" y="2310623"/>
            <a:ext cx="379407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PÁGINA que </a:t>
            </a:r>
            <a:r>
              <a:rPr lang="pt-BR" sz="2400" b="1" dirty="0" smtClean="0">
                <a:solidFill>
                  <a:schemeClr val="bg1"/>
                </a:solidFill>
              </a:rPr>
              <a:t>DELETA o REGISTRO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selecionado do  BANCO DE DADOS</a:t>
            </a:r>
          </a:p>
          <a:p>
            <a:pPr algn="ctr"/>
            <a:r>
              <a:rPr lang="pt-BR" sz="2400" b="1" dirty="0" err="1" smtClean="0">
                <a:solidFill>
                  <a:srgbClr val="FF0000"/>
                </a:solidFill>
              </a:rPr>
              <a:t>participante_excluir.php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27733" y="2310622"/>
            <a:ext cx="430332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Página com a </a:t>
            </a:r>
            <a:r>
              <a:rPr lang="pt-BR" sz="2400" b="1" dirty="0" smtClean="0">
                <a:solidFill>
                  <a:schemeClr val="bg1"/>
                </a:solidFill>
              </a:rPr>
              <a:t>listagem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smtClean="0"/>
              <a:t>da tabela PARTICIPANTES do banco de dados.  </a:t>
            </a:r>
          </a:p>
          <a:p>
            <a:pPr algn="ctr"/>
            <a:r>
              <a:rPr lang="pt-BR" sz="2400" b="1" dirty="0" err="1" smtClean="0">
                <a:solidFill>
                  <a:srgbClr val="FF0000"/>
                </a:solidFill>
              </a:rPr>
              <a:t>participante_lista.php</a:t>
            </a:r>
            <a:endParaRPr lang="pt-BR" sz="2400" b="1" dirty="0">
              <a:solidFill>
                <a:srgbClr val="FF0000"/>
              </a:solidFill>
            </a:endParaRPr>
          </a:p>
        </p:txBody>
      </p:sp>
      <p:cxnSp>
        <p:nvCxnSpPr>
          <p:cNvPr id="22" name="Conector de seta reta 21"/>
          <p:cNvCxnSpPr>
            <a:stCxn id="20" idx="3"/>
            <a:endCxn id="18" idx="1"/>
          </p:cNvCxnSpPr>
          <p:nvPr/>
        </p:nvCxnSpPr>
        <p:spPr>
          <a:xfrm>
            <a:off x="4531056" y="3095452"/>
            <a:ext cx="3575714" cy="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endCxn id="20" idx="2"/>
          </p:cNvCxnSpPr>
          <p:nvPr/>
        </p:nvCxnSpPr>
        <p:spPr>
          <a:xfrm flipH="1" flipV="1">
            <a:off x="2379395" y="3880282"/>
            <a:ext cx="3973509" cy="184422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Espaço Reservado para Texto 16"/>
          <p:cNvSpPr txBox="1">
            <a:spLocks/>
          </p:cNvSpPr>
          <p:nvPr/>
        </p:nvSpPr>
        <p:spPr>
          <a:xfrm>
            <a:off x="227734" y="121746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 smtClean="0">
                <a:solidFill>
                  <a:srgbClr val="FFC000"/>
                </a:solidFill>
              </a:rPr>
              <a:t>Deletar/excluir participante!</a:t>
            </a:r>
            <a:endParaRPr lang="pt-BR" sz="4000" b="1" dirty="0">
              <a:solidFill>
                <a:srgbClr val="FFC000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008734" y="2310623"/>
            <a:ext cx="2524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BOTÃO EXCLUIR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COM ID UNICO </a:t>
            </a:r>
          </a:p>
          <a:p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>
                <a:solidFill>
                  <a:srgbClr val="0070C0"/>
                </a:solidFill>
              </a:rPr>
              <a:t>Envia os dados </a:t>
            </a:r>
            <a:r>
              <a:rPr lang="pt-BR" sz="2000" dirty="0" smtClean="0">
                <a:solidFill>
                  <a:srgbClr val="0070C0"/>
                </a:solidFill>
              </a:rPr>
              <a:t>via link </a:t>
            </a:r>
            <a:r>
              <a:rPr lang="pt-BR" sz="2000" b="1" dirty="0" smtClean="0">
                <a:solidFill>
                  <a:srgbClr val="0070C0"/>
                </a:solidFill>
              </a:rPr>
              <a:t>GET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5281542" y="5724507"/>
            <a:ext cx="1864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Retorna para o Link da URL listagem</a:t>
            </a:r>
          </a:p>
        </p:txBody>
      </p:sp>
      <p:cxnSp>
        <p:nvCxnSpPr>
          <p:cNvPr id="13" name="Conector de seta reta 12"/>
          <p:cNvCxnSpPr>
            <a:stCxn id="18" idx="2"/>
          </p:cNvCxnSpPr>
          <p:nvPr/>
        </p:nvCxnSpPr>
        <p:spPr>
          <a:xfrm flipH="1">
            <a:off x="6352905" y="3880283"/>
            <a:ext cx="3650904" cy="184422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53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SQL: DELETE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0125" y="3105835"/>
            <a:ext cx="117507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rgbClr val="FF0000"/>
                </a:solidFill>
              </a:rPr>
              <a:t>DELETE </a:t>
            </a:r>
            <a:r>
              <a:rPr lang="pt-BR" sz="4400" dirty="0">
                <a:solidFill>
                  <a:srgbClr val="FF0000"/>
                </a:solidFill>
              </a:rPr>
              <a:t>FROM </a:t>
            </a:r>
            <a:r>
              <a:rPr lang="pt-BR" sz="4400" dirty="0"/>
              <a:t>participantes </a:t>
            </a:r>
            <a:endParaRPr lang="pt-BR" sz="4400" dirty="0" smtClean="0"/>
          </a:p>
          <a:p>
            <a:pPr algn="ctr"/>
            <a:r>
              <a:rPr lang="pt-BR" sz="4400" dirty="0" smtClean="0">
                <a:solidFill>
                  <a:srgbClr val="FF0000"/>
                </a:solidFill>
              </a:rPr>
              <a:t>WHERE  </a:t>
            </a:r>
            <a:r>
              <a:rPr lang="pt-BR" sz="4400" dirty="0" err="1" smtClean="0">
                <a:solidFill>
                  <a:srgbClr val="0070C0"/>
                </a:solidFill>
              </a:rPr>
              <a:t>participante_id</a:t>
            </a:r>
            <a:r>
              <a:rPr lang="pt-BR" sz="4400" dirty="0" smtClean="0">
                <a:solidFill>
                  <a:srgbClr val="FF0000"/>
                </a:solidFill>
              </a:rPr>
              <a:t> </a:t>
            </a:r>
            <a:r>
              <a:rPr lang="pt-BR" sz="4400" dirty="0">
                <a:solidFill>
                  <a:srgbClr val="FF0000"/>
                </a:solidFill>
              </a:rPr>
              <a:t>= </a:t>
            </a:r>
            <a:r>
              <a:rPr lang="pt-BR" sz="4400" dirty="0" smtClean="0">
                <a:solidFill>
                  <a:srgbClr val="FF0000"/>
                </a:solidFill>
              </a:rPr>
              <a:t>8</a:t>
            </a:r>
            <a:endParaRPr lang="pt-B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41696" y="965158"/>
            <a:ext cx="99865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PRATICANDO...</a:t>
            </a:r>
          </a:p>
          <a:p>
            <a:endParaRPr lang="pt-BR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4055070"/>
          </a:xfrm>
        </p:spPr>
        <p:txBody>
          <a:bodyPr/>
          <a:lstStyle/>
          <a:p>
            <a:r>
              <a:rPr lang="pt-BR" dirty="0" smtClean="0"/>
              <a:t>SQL: </a:t>
            </a:r>
            <a:r>
              <a:rPr lang="pt-BR" dirty="0" smtClean="0"/>
              <a:t>SELECT</a:t>
            </a:r>
          </a:p>
          <a:p>
            <a:endParaRPr lang="pt-BR" dirty="0"/>
          </a:p>
          <a:p>
            <a:r>
              <a:rPr lang="pt-BR" dirty="0" err="1">
                <a:solidFill>
                  <a:srgbClr val="FF0000"/>
                </a:solidFill>
              </a:rPr>
              <a:t>select</a:t>
            </a:r>
            <a:r>
              <a:rPr lang="pt-BR" dirty="0">
                <a:solidFill>
                  <a:srgbClr val="FF0000"/>
                </a:solidFill>
              </a:rPr>
              <a:t> * </a:t>
            </a:r>
            <a:r>
              <a:rPr lang="pt-BR" dirty="0" err="1">
                <a:solidFill>
                  <a:srgbClr val="FF0000"/>
                </a:solidFill>
              </a:rPr>
              <a:t>from</a:t>
            </a:r>
            <a:r>
              <a:rPr lang="pt-BR" dirty="0">
                <a:solidFill>
                  <a:srgbClr val="FF0000"/>
                </a:solidFill>
              </a:rPr>
              <a:t> participantes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68938" y="121146"/>
            <a:ext cx="8588459" cy="397470"/>
          </a:xfrm>
        </p:spPr>
        <p:txBody>
          <a:bodyPr/>
          <a:lstStyle/>
          <a:p>
            <a:r>
              <a:rPr lang="pt-BR" sz="2800" dirty="0" smtClean="0"/>
              <a:t>Código: </a:t>
            </a:r>
            <a:r>
              <a:rPr lang="pt-BR" sz="2800" b="1" dirty="0" err="1" smtClean="0">
                <a:solidFill>
                  <a:srgbClr val="FF0000"/>
                </a:solidFill>
              </a:rPr>
              <a:t>participante_lista.php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" y="541576"/>
            <a:ext cx="10440538" cy="558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" y="6204969"/>
            <a:ext cx="9805884" cy="6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de cantos arredondados 3">
            <a:hlinkClick r:id="rId4"/>
          </p:cNvPr>
          <p:cNvSpPr/>
          <p:nvPr/>
        </p:nvSpPr>
        <p:spPr>
          <a:xfrm>
            <a:off x="10283555" y="159439"/>
            <a:ext cx="1746913" cy="4050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EXECUTAR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3" y="805064"/>
            <a:ext cx="11739427" cy="59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chemeClr val="accent1"/>
                </a:solidFill>
              </a:rPr>
              <a:t>Como funciona?</a:t>
            </a:r>
            <a:r>
              <a:rPr lang="pt-BR" sz="4000" dirty="0" smtClean="0"/>
              <a:t> </a:t>
            </a:r>
            <a:r>
              <a:rPr lang="pt-BR" sz="4000" b="1" dirty="0">
                <a:solidFill>
                  <a:schemeClr val="accent1"/>
                </a:solidFill>
              </a:rPr>
              <a:t>A</a:t>
            </a:r>
            <a:r>
              <a:rPr lang="pt-BR" sz="4000" b="1" dirty="0" smtClean="0">
                <a:solidFill>
                  <a:schemeClr val="accent1"/>
                </a:solidFill>
              </a:rPr>
              <a:t>rquitetura cliente-servidor</a:t>
            </a:r>
            <a:endParaRPr lang="pt-BR" sz="4000" b="1" dirty="0">
              <a:solidFill>
                <a:schemeClr val="accent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29" y="103709"/>
            <a:ext cx="985489" cy="5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8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68938" y="121146"/>
            <a:ext cx="8588459" cy="397470"/>
          </a:xfrm>
        </p:spPr>
        <p:txBody>
          <a:bodyPr/>
          <a:lstStyle/>
          <a:p>
            <a:r>
              <a:rPr lang="pt-BR" sz="2800" dirty="0" smtClean="0"/>
              <a:t>Código: </a:t>
            </a:r>
            <a:r>
              <a:rPr lang="pt-BR" sz="2800" b="1" dirty="0" err="1" smtClean="0">
                <a:solidFill>
                  <a:srgbClr val="FF0000"/>
                </a:solidFill>
              </a:rPr>
              <a:t>participante_dados.php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" y="532263"/>
            <a:ext cx="11880633" cy="622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de cantos arredondados 7">
            <a:hlinkClick r:id="rId3"/>
          </p:cNvPr>
          <p:cNvSpPr/>
          <p:nvPr/>
        </p:nvSpPr>
        <p:spPr>
          <a:xfrm>
            <a:off x="10283555" y="159439"/>
            <a:ext cx="1746913" cy="4050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EXECUTAR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Atributos do FORM: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72955" y="1307361"/>
            <a:ext cx="117507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tributo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3200" dirty="0" smtClean="0"/>
              <a:t>Especifica </a:t>
            </a:r>
            <a:r>
              <a:rPr lang="pt-BR" sz="3200" dirty="0"/>
              <a:t>a URL de destino para onde os dados do formulário serão enviados quando o usuário clicar no botão de </a:t>
            </a:r>
            <a:r>
              <a:rPr lang="pt-BR" sz="3200" b="1" dirty="0" err="1"/>
              <a:t>submit</a:t>
            </a:r>
            <a:r>
              <a:rPr lang="pt-BR" sz="3200" dirty="0"/>
              <a:t>. 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Atributo </a:t>
            </a:r>
            <a:r>
              <a:rPr lang="pt-B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3200" dirty="0"/>
              <a:t>O atributo </a:t>
            </a:r>
            <a:r>
              <a:rPr lang="pt-BR" sz="3200" dirty="0" err="1"/>
              <a:t>method</a:t>
            </a:r>
            <a:r>
              <a:rPr lang="pt-BR" sz="3200" dirty="0"/>
              <a:t> define o método HTTP a ser usado para enviar os dados do formulário. Os dois métodos mais comuns são </a:t>
            </a:r>
            <a:r>
              <a:rPr lang="pt-BR" sz="3200" b="1" dirty="0"/>
              <a:t>GET</a:t>
            </a:r>
            <a:r>
              <a:rPr lang="pt-BR" sz="3200" dirty="0"/>
              <a:t> e </a:t>
            </a:r>
            <a:r>
              <a:rPr lang="pt-BR" sz="3200" b="1" dirty="0"/>
              <a:t>POST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/>
              <a:t>Sintaxe: </a:t>
            </a:r>
            <a:r>
              <a:rPr lang="pt-BR" sz="3200" b="1" dirty="0"/>
              <a:t>&lt;</a:t>
            </a:r>
            <a:r>
              <a:rPr lang="pt-BR" sz="3200" b="1" dirty="0" err="1"/>
              <a:t>form</a:t>
            </a:r>
            <a:r>
              <a:rPr lang="pt-BR" sz="3200" b="1" dirty="0"/>
              <a:t> </a:t>
            </a:r>
            <a:r>
              <a:rPr lang="pt-BR" sz="3200" b="1" dirty="0" err="1">
                <a:solidFill>
                  <a:srgbClr val="FFC000"/>
                </a:solidFill>
              </a:rPr>
              <a:t>action</a:t>
            </a:r>
            <a:r>
              <a:rPr lang="pt-BR" sz="3200" b="1" dirty="0">
                <a:solidFill>
                  <a:srgbClr val="FFC000"/>
                </a:solidFill>
              </a:rPr>
              <a:t>="/pagina-de-destino" </a:t>
            </a:r>
            <a:r>
              <a:rPr lang="pt-BR" sz="3200" b="1" dirty="0" err="1">
                <a:solidFill>
                  <a:srgbClr val="FF0000"/>
                </a:solidFill>
              </a:rPr>
              <a:t>method</a:t>
            </a:r>
            <a:r>
              <a:rPr lang="pt-BR" sz="3200" b="1" dirty="0">
                <a:solidFill>
                  <a:srgbClr val="FF0000"/>
                </a:solidFill>
              </a:rPr>
              <a:t>="..."</a:t>
            </a:r>
            <a:r>
              <a:rPr lang="pt-BR" sz="3200" b="1" dirty="0"/>
              <a:t>&gt;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996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23354" y="1282890"/>
            <a:ext cx="11700324" cy="5413968"/>
            <a:chOff x="719139" y="1566863"/>
            <a:chExt cx="8954495" cy="372427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281"/>
            <a:stretch/>
          </p:blipFill>
          <p:spPr bwMode="auto">
            <a:xfrm>
              <a:off x="719139" y="1566863"/>
              <a:ext cx="399978" cy="3724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1"/>
            <a:stretch/>
          </p:blipFill>
          <p:spPr bwMode="auto">
            <a:xfrm>
              <a:off x="1119117" y="1566863"/>
              <a:ext cx="8554517" cy="3724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Espaço Reservado para Texto 1"/>
          <p:cNvSpPr txBox="1">
            <a:spLocks/>
          </p:cNvSpPr>
          <p:nvPr/>
        </p:nvSpPr>
        <p:spPr>
          <a:xfrm>
            <a:off x="421338" y="273545"/>
            <a:ext cx="11754740" cy="970675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Código: </a:t>
            </a:r>
            <a:r>
              <a:rPr lang="pt-BR" sz="2800" b="1" dirty="0" err="1" smtClean="0">
                <a:solidFill>
                  <a:srgbClr val="FF0000"/>
                </a:solidFill>
              </a:rPr>
              <a:t>participante_dados.php</a:t>
            </a:r>
            <a:r>
              <a:rPr lang="pt-BR" sz="2800" b="1" dirty="0" smtClean="0">
                <a:solidFill>
                  <a:srgbClr val="FF0000"/>
                </a:solidFill>
              </a:rPr>
              <a:t>               </a:t>
            </a:r>
            <a:r>
              <a:rPr lang="pt-BR" sz="2800" b="1" dirty="0" err="1" smtClean="0">
                <a:solidFill>
                  <a:srgbClr val="0070C0"/>
                </a:solidFill>
              </a:rPr>
              <a:t>method</a:t>
            </a:r>
            <a:r>
              <a:rPr lang="pt-BR" sz="2800" b="1" dirty="0" smtClean="0">
                <a:solidFill>
                  <a:srgbClr val="0070C0"/>
                </a:solidFill>
              </a:rPr>
              <a:t>  </a:t>
            </a:r>
            <a:r>
              <a:rPr lang="pt-BR" sz="2800" b="1" dirty="0" smtClean="0"/>
              <a:t>e</a:t>
            </a:r>
            <a:r>
              <a:rPr lang="pt-BR" sz="2800" b="1" dirty="0" smtClean="0">
                <a:solidFill>
                  <a:srgbClr val="0070C0"/>
                </a:solidFill>
              </a:rPr>
              <a:t> </a:t>
            </a:r>
            <a:r>
              <a:rPr lang="pt-BR" sz="2800" b="1" dirty="0" err="1" smtClean="0">
                <a:solidFill>
                  <a:srgbClr val="0070C0"/>
                </a:solidFill>
              </a:rPr>
              <a:t>action</a:t>
            </a:r>
            <a:endParaRPr lang="pt-BR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"/>
          <p:cNvSpPr txBox="1">
            <a:spLocks/>
          </p:cNvSpPr>
          <p:nvPr/>
        </p:nvSpPr>
        <p:spPr>
          <a:xfrm>
            <a:off x="421338" y="273545"/>
            <a:ext cx="11754740" cy="970675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Código: </a:t>
            </a:r>
            <a:r>
              <a:rPr lang="pt-BR" sz="2800" b="1" dirty="0" err="1" smtClean="0">
                <a:solidFill>
                  <a:srgbClr val="FF0000"/>
                </a:solidFill>
              </a:rPr>
              <a:t>participante_dados.php</a:t>
            </a:r>
            <a:r>
              <a:rPr lang="pt-BR" sz="2800" b="1" dirty="0" smtClean="0">
                <a:solidFill>
                  <a:srgbClr val="FF0000"/>
                </a:solidFill>
              </a:rPr>
              <a:t>               </a:t>
            </a:r>
            <a:r>
              <a:rPr lang="pt-BR" sz="2800" b="1" dirty="0" smtClean="0">
                <a:solidFill>
                  <a:srgbClr val="0070C0"/>
                </a:solidFill>
              </a:rPr>
              <a:t>campos</a:t>
            </a:r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64078"/>
            <a:ext cx="121634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1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"/>
          <p:cNvSpPr txBox="1">
            <a:spLocks/>
          </p:cNvSpPr>
          <p:nvPr/>
        </p:nvSpPr>
        <p:spPr>
          <a:xfrm>
            <a:off x="0" y="236686"/>
            <a:ext cx="12192000" cy="48533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Código: </a:t>
            </a:r>
            <a:r>
              <a:rPr lang="pt-BR" sz="2800" b="1" dirty="0" err="1" smtClean="0">
                <a:solidFill>
                  <a:srgbClr val="FF0000"/>
                </a:solidFill>
              </a:rPr>
              <a:t>participante_salvar.php</a:t>
            </a:r>
            <a:r>
              <a:rPr lang="pt-BR" sz="2800" b="1" dirty="0" smtClean="0">
                <a:solidFill>
                  <a:srgbClr val="FF0000"/>
                </a:solidFill>
              </a:rPr>
              <a:t>  </a:t>
            </a:r>
            <a:r>
              <a:rPr lang="pt-BR" sz="2800" b="1" dirty="0" smtClean="0">
                <a:solidFill>
                  <a:srgbClr val="0070C0"/>
                </a:solidFill>
              </a:rPr>
              <a:t>RECUPERA OS DADOS E VARIÁVEL</a:t>
            </a:r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850912"/>
            <a:ext cx="10750242" cy="60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7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SQL: INSERT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9181" y="1105468"/>
            <a:ext cx="119690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INSERT </a:t>
            </a:r>
            <a:r>
              <a:rPr lang="pt-BR" sz="3600" b="1" dirty="0"/>
              <a:t>INTO participantes </a:t>
            </a:r>
            <a:r>
              <a:rPr lang="pt-BR" sz="3600" b="1" dirty="0" smtClean="0"/>
              <a:t>(</a:t>
            </a:r>
          </a:p>
          <a:p>
            <a:r>
              <a:rPr lang="pt-BR" sz="3600" dirty="0" err="1" smtClean="0">
                <a:solidFill>
                  <a:srgbClr val="FF0000"/>
                </a:solidFill>
              </a:rPr>
              <a:t>participante_id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00B050"/>
                </a:solidFill>
              </a:rPr>
              <a:t>participante_op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FFC000"/>
                </a:solidFill>
              </a:rPr>
              <a:t>participante_ra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7030A0"/>
                </a:solidFill>
              </a:rPr>
              <a:t>participante_nome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00B0F0"/>
                </a:solidFill>
              </a:rPr>
              <a:t>participante_curso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FF3300"/>
                </a:solidFill>
              </a:rPr>
              <a:t>participante_periodo</a:t>
            </a:r>
            <a:r>
              <a:rPr lang="pt-BR" sz="3600" dirty="0">
                <a:solidFill>
                  <a:srgbClr val="FF3300"/>
                </a:solidFill>
              </a:rPr>
              <a:t>, </a:t>
            </a:r>
            <a:r>
              <a:rPr lang="pt-BR" sz="3600" dirty="0" err="1" smtClean="0"/>
              <a:t>participante_email</a:t>
            </a:r>
            <a:r>
              <a:rPr lang="pt-BR" sz="3600" dirty="0" smtClean="0"/>
              <a:t>, </a:t>
            </a:r>
            <a:r>
              <a:rPr lang="pt-BR" sz="3600" dirty="0" err="1" smtClean="0">
                <a:solidFill>
                  <a:srgbClr val="0070C0"/>
                </a:solidFill>
              </a:rPr>
              <a:t>participante_datanasc</a:t>
            </a:r>
            <a:r>
              <a:rPr lang="pt-BR" sz="3600" dirty="0"/>
              <a:t>, </a:t>
            </a:r>
            <a:r>
              <a:rPr lang="pt-BR" sz="3600" dirty="0" err="1">
                <a:solidFill>
                  <a:srgbClr val="00B050"/>
                </a:solidFill>
              </a:rPr>
              <a:t>participante_tel</a:t>
            </a:r>
            <a:r>
              <a:rPr lang="pt-BR" sz="3600" dirty="0"/>
              <a:t>, </a:t>
            </a:r>
            <a:r>
              <a:rPr lang="pt-BR" sz="3600" dirty="0" err="1"/>
              <a:t>participante_dicasenha</a:t>
            </a:r>
            <a:r>
              <a:rPr lang="pt-BR" sz="3600" dirty="0"/>
              <a:t>, </a:t>
            </a:r>
            <a:r>
              <a:rPr lang="pt-BR" sz="3600" dirty="0" err="1" smtClean="0">
                <a:solidFill>
                  <a:srgbClr val="FF0066"/>
                </a:solidFill>
              </a:rPr>
              <a:t>participante_senha</a:t>
            </a:r>
            <a:endParaRPr lang="pt-BR" sz="3600" dirty="0" smtClean="0">
              <a:solidFill>
                <a:srgbClr val="FF0066"/>
              </a:solidFill>
            </a:endParaRP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VALUES (</a:t>
            </a:r>
          </a:p>
          <a:p>
            <a:r>
              <a:rPr lang="pt-BR" sz="3600" dirty="0" smtClean="0">
                <a:solidFill>
                  <a:srgbClr val="FF0000"/>
                </a:solidFill>
              </a:rPr>
              <a:t>NULL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00B050"/>
                </a:solidFill>
              </a:rPr>
              <a:t>$</a:t>
            </a:r>
            <a:r>
              <a:rPr lang="pt-BR" sz="3600" dirty="0" err="1">
                <a:solidFill>
                  <a:srgbClr val="00B050"/>
                </a:solidFill>
              </a:rPr>
              <a:t>varopcao</a:t>
            </a:r>
            <a:r>
              <a:rPr lang="pt-BR" sz="3600" dirty="0">
                <a:solidFill>
                  <a:srgbClr val="FFC000"/>
                </a:solidFill>
              </a:rPr>
              <a:t>, $varra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7030A0"/>
                </a:solidFill>
              </a:rPr>
              <a:t>'$</a:t>
            </a:r>
            <a:r>
              <a:rPr lang="pt-BR" sz="3600" dirty="0" err="1">
                <a:solidFill>
                  <a:srgbClr val="7030A0"/>
                </a:solidFill>
              </a:rPr>
              <a:t>varnome</a:t>
            </a:r>
            <a:r>
              <a:rPr lang="pt-BR" sz="3600" dirty="0">
                <a:solidFill>
                  <a:srgbClr val="7030A0"/>
                </a:solidFill>
              </a:rPr>
              <a:t>'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00B0F0"/>
                </a:solidFill>
              </a:rPr>
              <a:t>'$</a:t>
            </a:r>
            <a:r>
              <a:rPr lang="pt-BR" sz="3600" dirty="0" err="1">
                <a:solidFill>
                  <a:srgbClr val="00B0F0"/>
                </a:solidFill>
              </a:rPr>
              <a:t>varcurso</a:t>
            </a:r>
            <a:r>
              <a:rPr lang="pt-BR" sz="3600" dirty="0">
                <a:solidFill>
                  <a:srgbClr val="00B0F0"/>
                </a:solidFill>
              </a:rPr>
              <a:t>'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FF3300"/>
                </a:solidFill>
              </a:rPr>
              <a:t>'$</a:t>
            </a:r>
            <a:r>
              <a:rPr lang="pt-BR" sz="3600" dirty="0" err="1">
                <a:solidFill>
                  <a:srgbClr val="FF3300"/>
                </a:solidFill>
              </a:rPr>
              <a:t>varperiodo</a:t>
            </a:r>
            <a:r>
              <a:rPr lang="pt-BR" sz="3600" dirty="0">
                <a:solidFill>
                  <a:srgbClr val="FF3300"/>
                </a:solidFill>
              </a:rPr>
              <a:t>'</a:t>
            </a:r>
            <a:r>
              <a:rPr lang="pt-BR" sz="3600" dirty="0"/>
              <a:t>, '$</a:t>
            </a:r>
            <a:r>
              <a:rPr lang="pt-BR" sz="3600" dirty="0" err="1"/>
              <a:t>varemail</a:t>
            </a:r>
            <a:r>
              <a:rPr lang="pt-BR" sz="3600" dirty="0"/>
              <a:t>', </a:t>
            </a:r>
            <a:r>
              <a:rPr lang="pt-BR" sz="3600" dirty="0">
                <a:solidFill>
                  <a:srgbClr val="0070C0"/>
                </a:solidFill>
              </a:rPr>
              <a:t>'$</a:t>
            </a:r>
            <a:r>
              <a:rPr lang="pt-BR" sz="3600" dirty="0" err="1">
                <a:solidFill>
                  <a:srgbClr val="0070C0"/>
                </a:solidFill>
              </a:rPr>
              <a:t>varnascimento</a:t>
            </a:r>
            <a:r>
              <a:rPr lang="pt-BR" sz="3600" dirty="0">
                <a:solidFill>
                  <a:srgbClr val="0070C0"/>
                </a:solidFill>
              </a:rPr>
              <a:t>'</a:t>
            </a:r>
            <a:r>
              <a:rPr lang="pt-BR" sz="3600" dirty="0"/>
              <a:t>, </a:t>
            </a:r>
            <a:r>
              <a:rPr lang="pt-BR" sz="3600" dirty="0" smtClean="0">
                <a:solidFill>
                  <a:srgbClr val="00B050"/>
                </a:solidFill>
              </a:rPr>
              <a:t>'$</a:t>
            </a:r>
            <a:r>
              <a:rPr lang="pt-BR" sz="3600" dirty="0" err="1">
                <a:solidFill>
                  <a:srgbClr val="00B050"/>
                </a:solidFill>
              </a:rPr>
              <a:t>vartelefone</a:t>
            </a:r>
            <a:r>
              <a:rPr lang="pt-BR" sz="3600" dirty="0">
                <a:solidFill>
                  <a:srgbClr val="00B050"/>
                </a:solidFill>
              </a:rPr>
              <a:t>'</a:t>
            </a:r>
            <a:r>
              <a:rPr lang="pt-BR" sz="3600" dirty="0"/>
              <a:t>, '$</a:t>
            </a:r>
            <a:r>
              <a:rPr lang="pt-BR" sz="3600" dirty="0" err="1"/>
              <a:t>vardica</a:t>
            </a:r>
            <a:r>
              <a:rPr lang="pt-BR" sz="3600" dirty="0"/>
              <a:t>', </a:t>
            </a:r>
            <a:r>
              <a:rPr lang="pt-BR" sz="3600" dirty="0">
                <a:solidFill>
                  <a:srgbClr val="FF0066"/>
                </a:solidFill>
              </a:rPr>
              <a:t>'$</a:t>
            </a:r>
            <a:r>
              <a:rPr lang="pt-BR" sz="3600" dirty="0" err="1">
                <a:solidFill>
                  <a:srgbClr val="FF0066"/>
                </a:solidFill>
              </a:rPr>
              <a:t>varsenha</a:t>
            </a:r>
            <a:r>
              <a:rPr lang="pt-BR" sz="3600" dirty="0" smtClean="0">
                <a:solidFill>
                  <a:srgbClr val="FF0066"/>
                </a:solidFill>
              </a:rPr>
              <a:t>'</a:t>
            </a:r>
            <a:r>
              <a:rPr lang="pt-BR" sz="3600" b="1" dirty="0" smtClean="0"/>
              <a:t>)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7200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4" y="236687"/>
            <a:ext cx="11905100" cy="66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Texto 1"/>
          <p:cNvSpPr txBox="1">
            <a:spLocks/>
          </p:cNvSpPr>
          <p:nvPr/>
        </p:nvSpPr>
        <p:spPr>
          <a:xfrm>
            <a:off x="7001300" y="318574"/>
            <a:ext cx="5190699" cy="48533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err="1" smtClean="0">
                <a:solidFill>
                  <a:srgbClr val="FF0000"/>
                </a:solidFill>
              </a:rPr>
              <a:t>participante_salvar.php</a:t>
            </a:r>
            <a:r>
              <a:rPr lang="pt-BR" sz="2800" b="1" dirty="0" smtClean="0">
                <a:solidFill>
                  <a:srgbClr val="FF0000"/>
                </a:solidFill>
              </a:rPr>
              <a:t>  </a:t>
            </a:r>
            <a:r>
              <a:rPr lang="pt-BR" sz="2800" b="1" dirty="0" smtClean="0">
                <a:solidFill>
                  <a:srgbClr val="0070C0"/>
                </a:solidFill>
              </a:rPr>
              <a:t>SALVA NO BANCO</a:t>
            </a:r>
            <a:endParaRPr lang="pt-BR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>
          <a:xfrm>
            <a:off x="0" y="-34925"/>
            <a:ext cx="12192000" cy="4784346"/>
          </a:xfr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3AEE771-F028-4D8E-AF89-A771C201A488}"/>
              </a:ext>
            </a:extLst>
          </p:cNvPr>
          <p:cNvSpPr txBox="1"/>
          <p:nvPr/>
        </p:nvSpPr>
        <p:spPr>
          <a:xfrm>
            <a:off x="1078174" y="146119"/>
            <a:ext cx="10389072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6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TAREFA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55" y="3071131"/>
            <a:ext cx="1944584" cy="999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1BAD21-D4A9-4FC9-83CA-E84C458F63C7}"/>
              </a:ext>
            </a:extLst>
          </p:cNvPr>
          <p:cNvSpPr txBox="1"/>
          <p:nvPr/>
        </p:nvSpPr>
        <p:spPr>
          <a:xfrm>
            <a:off x="272955" y="4674125"/>
            <a:ext cx="11799584" cy="1969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altLang="ko-KR" sz="2800" b="1" dirty="0" smtClean="0">
                <a:cs typeface="Arial" pitchFamily="34" charset="0"/>
              </a:rPr>
              <a:t>Aplicar o </a:t>
            </a:r>
            <a:r>
              <a:rPr lang="pt-BR" altLang="ko-KR" sz="2800" b="1" dirty="0" err="1" smtClean="0">
                <a:cs typeface="Arial" pitchFamily="34" charset="0"/>
              </a:rPr>
              <a:t>bootstrap</a:t>
            </a:r>
            <a:r>
              <a:rPr lang="pt-BR" altLang="ko-KR" sz="2800" b="1" dirty="0" smtClean="0">
                <a:cs typeface="Arial" pitchFamily="34" charset="0"/>
              </a:rPr>
              <a:t> no arquivo </a:t>
            </a:r>
            <a:r>
              <a:rPr lang="pt-BR" sz="2800" b="1" dirty="0" err="1" smtClean="0">
                <a:solidFill>
                  <a:srgbClr val="0070C0"/>
                </a:solidFill>
              </a:rPr>
              <a:t>participante_lista.php</a:t>
            </a:r>
            <a:r>
              <a:rPr lang="pt-BR" sz="2800" b="1" dirty="0" smtClean="0"/>
              <a:t>, titulo, frame, botões e </a:t>
            </a:r>
            <a:r>
              <a:rPr lang="pt-BR" sz="2800" b="1" dirty="0" smtClean="0">
                <a:solidFill>
                  <a:srgbClr val="FF0000"/>
                </a:solidFill>
              </a:rPr>
              <a:t>mostrando os dados no formato tabular</a:t>
            </a:r>
            <a:r>
              <a:rPr lang="pt-BR" sz="2800" b="1" dirty="0" smtClean="0"/>
              <a:t>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b="1" dirty="0" smtClean="0"/>
              <a:t>Personalizar o site de forma que fique </a:t>
            </a:r>
            <a:r>
              <a:rPr lang="pt-BR" sz="2800" b="1" dirty="0" smtClean="0">
                <a:solidFill>
                  <a:srgbClr val="FF0000"/>
                </a:solidFill>
              </a:rPr>
              <a:t>responsivo</a:t>
            </a:r>
            <a:r>
              <a:rPr lang="pt-BR" sz="2800" b="1" dirty="0" smtClean="0"/>
              <a:t>;</a:t>
            </a:r>
            <a:r>
              <a:rPr lang="pt-BR" altLang="ko-KR" sz="66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3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9006" y="1175656"/>
            <a:ext cx="1173782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FF00"/>
                </a:solidFill>
              </a:rPr>
              <a:t>GET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e </a:t>
            </a:r>
            <a:r>
              <a:rPr lang="pt-BR" sz="2800" b="1" dirty="0">
                <a:solidFill>
                  <a:srgbClr val="FFFF00"/>
                </a:solidFill>
              </a:rPr>
              <a:t>POST</a:t>
            </a:r>
            <a:r>
              <a:rPr lang="pt-BR" sz="2800" b="1" dirty="0">
                <a:solidFill>
                  <a:schemeClr val="bg1"/>
                </a:solidFill>
              </a:rPr>
              <a:t> são atributos do elemento &lt;form&gt; em HTML, usados para especificar como os dados do formulário devem ser enviados ao servidor web. 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just"/>
            <a:endParaRPr lang="pt-BR" sz="28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800" b="1" dirty="0" smtClean="0">
                <a:solidFill>
                  <a:srgbClr val="FFFF00"/>
                </a:solidFill>
              </a:rPr>
              <a:t>Eles </a:t>
            </a:r>
            <a:r>
              <a:rPr lang="pt-BR" sz="2800" b="1" dirty="0">
                <a:solidFill>
                  <a:srgbClr val="FFFF00"/>
                </a:solidFill>
              </a:rPr>
              <a:t>correspondem aos métodos de requisição do protocolo HTTP e diferem fundamentalmente na forma como os dados são transmitidos. </a:t>
            </a:r>
            <a:endParaRPr lang="pt-BR" sz="2800" b="1" dirty="0" smtClean="0">
              <a:solidFill>
                <a:srgbClr val="FFFF00"/>
              </a:solidFill>
            </a:endParaRPr>
          </a:p>
          <a:p>
            <a:pPr algn="just"/>
            <a:endParaRPr lang="pt-BR" sz="28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800" b="1" dirty="0"/>
              <a:t>HTTP (HyperText Transfer Protocol) é o protocolo que governa a comunicação entre clientes (como navegadores ou aplicativos) e servidores na internet. Os Métodos HTTP são comandos padronizados que </a:t>
            </a:r>
            <a:r>
              <a:rPr lang="pt-BR" sz="2800" b="1" dirty="0">
                <a:solidFill>
                  <a:schemeClr val="bg1"/>
                </a:solidFill>
              </a:rPr>
              <a:t>indicam qual tipo de ação deve ser realizada quando uma requisição é enviada para um servidor.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04503" y="161215"/>
            <a:ext cx="119394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Métodos: </a:t>
            </a:r>
            <a:r>
              <a:rPr lang="en-US" altLang="ko-KR" sz="4800" b="1" dirty="0" smtClean="0">
                <a:solidFill>
                  <a:srgbClr val="FFFF00"/>
                </a:solidFill>
                <a:cs typeface="Arial" pitchFamily="34" charset="0"/>
              </a:rPr>
              <a:t>GET</a:t>
            </a:r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 e </a:t>
            </a:r>
            <a:r>
              <a:rPr lang="en-US" altLang="ko-KR" sz="4800" b="1" dirty="0" smtClean="0">
                <a:solidFill>
                  <a:srgbClr val="FFFF00"/>
                </a:solidFill>
                <a:cs typeface="Arial" pitchFamily="34" charset="0"/>
              </a:rPr>
              <a:t>POST</a:t>
            </a:r>
            <a:endParaRPr lang="ko-KR" altLang="en-US" sz="4800" b="1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400" dirty="0" smtClean="0"/>
              <a:t>Método GET</a:t>
            </a:r>
            <a:endParaRPr lang="pt-BR" sz="4400" dirty="0"/>
          </a:p>
        </p:txBody>
      </p:sp>
      <p:sp>
        <p:nvSpPr>
          <p:cNvPr id="3" name="Retângulo 2"/>
          <p:cNvSpPr/>
          <p:nvPr/>
        </p:nvSpPr>
        <p:spPr>
          <a:xfrm>
            <a:off x="284921" y="1049735"/>
            <a:ext cx="116619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r>
              <a:rPr lang="pt-BR" sz="2800" b="1" dirty="0"/>
              <a:t>Como funciona: </a:t>
            </a:r>
            <a:r>
              <a:rPr lang="pt-BR" sz="2800" dirty="0"/>
              <a:t>Os dados são anexados à URL na forma de uma "query </a:t>
            </a:r>
            <a:r>
              <a:rPr lang="pt-BR" sz="2800" dirty="0" smtClean="0"/>
              <a:t>string“. Por exemplo:</a:t>
            </a:r>
          </a:p>
          <a:p>
            <a:pPr algn="ctr"/>
            <a:r>
              <a:rPr lang="pt-BR" sz="2800" b="1" dirty="0" smtClean="0"/>
              <a:t>url</a:t>
            </a:r>
            <a:r>
              <a:rPr lang="pt-BR" sz="2800" b="1" dirty="0" smtClean="0">
                <a:solidFill>
                  <a:srgbClr val="0070C0"/>
                </a:solidFill>
              </a:rPr>
              <a:t>?</a:t>
            </a:r>
            <a:r>
              <a:rPr lang="pt-BR" sz="2800" b="1" dirty="0" smtClean="0">
                <a:solidFill>
                  <a:srgbClr val="FF0000"/>
                </a:solidFill>
              </a:rPr>
              <a:t>nome=valor</a:t>
            </a:r>
            <a:r>
              <a:rPr lang="pt-BR" sz="2800" b="1" dirty="0" smtClean="0">
                <a:solidFill>
                  <a:srgbClr val="0070C0"/>
                </a:solidFill>
              </a:rPr>
              <a:t>&amp;</a:t>
            </a:r>
            <a:r>
              <a:rPr lang="pt-BR" sz="2800" b="1" dirty="0" smtClean="0">
                <a:solidFill>
                  <a:srgbClr val="FF0000"/>
                </a:solidFill>
              </a:rPr>
              <a:t>outro=valor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b="1" dirty="0"/>
              <a:t>Uso: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0070C0"/>
                </a:solidFill>
              </a:rPr>
              <a:t>Ideal para buscar informações, como ao pesquisar um site. </a:t>
            </a:r>
            <a:r>
              <a:rPr lang="pt-BR" sz="2800" dirty="0">
                <a:solidFill>
                  <a:srgbClr val="FF0000"/>
                </a:solidFill>
              </a:rPr>
              <a:t>Não deve ser usado para dados sensíveis</a:t>
            </a:r>
            <a:r>
              <a:rPr lang="pt-BR" sz="2800" dirty="0" smtClean="0">
                <a:solidFill>
                  <a:srgbClr val="FF0000"/>
                </a:solidFill>
              </a:rPr>
              <a:t>.</a:t>
            </a:r>
          </a:p>
          <a:p>
            <a:endParaRPr lang="pt-BR" sz="2800" dirty="0"/>
          </a:p>
          <a:p>
            <a:r>
              <a:rPr lang="pt-BR" sz="2800" b="1" dirty="0" smtClean="0"/>
              <a:t>Limitações: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/>
              <a:t>Dados </a:t>
            </a:r>
            <a:r>
              <a:rPr lang="pt-BR" sz="2800" dirty="0"/>
              <a:t>ficam visíveis na barra de endereço do navegador, no histórico e em logs do servidor.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/>
              <a:t>Há um limite de caracteres na URL, que varia entre navegadores</a:t>
            </a:r>
            <a:r>
              <a:rPr lang="pt-BR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/>
              <a:t>Não </a:t>
            </a:r>
            <a:r>
              <a:rPr lang="pt-BR" sz="2800" dirty="0"/>
              <a:t>suporta envio de dados binários, como arquivos. 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29" y="103709"/>
            <a:ext cx="985489" cy="5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Código </a:t>
            </a:r>
            <a:r>
              <a:rPr lang="pt-BR" dirty="0" smtClean="0">
                <a:solidFill>
                  <a:srgbClr val="FFFF00"/>
                </a:solidFill>
              </a:rPr>
              <a:t>envio</a:t>
            </a:r>
            <a:r>
              <a:rPr lang="pt-BR" dirty="0" smtClean="0">
                <a:solidFill>
                  <a:srgbClr val="00B0F0"/>
                </a:solidFill>
              </a:rPr>
              <a:t> </a:t>
            </a:r>
            <a:r>
              <a:rPr lang="pt-BR" dirty="0" smtClean="0"/>
              <a:t>via GET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41" y="2181282"/>
            <a:ext cx="10403551" cy="341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35132" y="3344091"/>
            <a:ext cx="11865428" cy="14499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56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400" dirty="0" smtClean="0"/>
              <a:t>Método POST</a:t>
            </a:r>
            <a:endParaRPr lang="pt-BR" sz="4400" dirty="0"/>
          </a:p>
        </p:txBody>
      </p:sp>
      <p:sp>
        <p:nvSpPr>
          <p:cNvPr id="3" name="Retângulo 2"/>
          <p:cNvSpPr/>
          <p:nvPr/>
        </p:nvSpPr>
        <p:spPr>
          <a:xfrm>
            <a:off x="284921" y="1049735"/>
            <a:ext cx="116619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r>
              <a:rPr lang="pt-BR" sz="2800" b="1" dirty="0"/>
              <a:t>Como funciona: </a:t>
            </a:r>
            <a:r>
              <a:rPr lang="pt-BR" sz="2800" dirty="0"/>
              <a:t>Os dados são enviados no corpo da requisição HTTP, sem serem visíveis na URL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b="1" dirty="0"/>
              <a:t>Uso: </a:t>
            </a:r>
            <a:r>
              <a:rPr lang="pt-BR" sz="2800" dirty="0">
                <a:solidFill>
                  <a:srgbClr val="0070C0"/>
                </a:solidFill>
              </a:rPr>
              <a:t>Ideal para dados sensíveis (senhas, cartões de crédito) ou para operações que modificam dados no servidor</a:t>
            </a:r>
            <a:r>
              <a:rPr lang="pt-BR" sz="2800" dirty="0" smtClean="0">
                <a:solidFill>
                  <a:srgbClr val="0070C0"/>
                </a:solidFill>
              </a:rPr>
              <a:t>.</a:t>
            </a:r>
          </a:p>
          <a:p>
            <a:endParaRPr lang="pt-BR" sz="2800" dirty="0"/>
          </a:p>
          <a:p>
            <a:r>
              <a:rPr lang="pt-BR" sz="2800" b="1" dirty="0"/>
              <a:t>Vantagens: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Oferece maior privacidade, pois os dados não são expostos na URL.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Não tem o mesmo limite de tamanho da URL e pode enviar grandes quantidades de dados e arquivos. 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29" y="103709"/>
            <a:ext cx="985489" cy="5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Código </a:t>
            </a:r>
            <a:r>
              <a:rPr lang="pt-BR" dirty="0" smtClean="0">
                <a:solidFill>
                  <a:srgbClr val="FFFF00"/>
                </a:solidFill>
              </a:rPr>
              <a:t>envio</a:t>
            </a:r>
            <a:r>
              <a:rPr lang="pt-BR" dirty="0" smtClean="0">
                <a:solidFill>
                  <a:srgbClr val="00B0F0"/>
                </a:solidFill>
              </a:rPr>
              <a:t> </a:t>
            </a:r>
            <a:r>
              <a:rPr lang="pt-BR" dirty="0" smtClean="0"/>
              <a:t>via POST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6" y="1248493"/>
            <a:ext cx="11618913" cy="547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5132" y="2612571"/>
            <a:ext cx="11865428" cy="32787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9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352694"/>
            <a:ext cx="8385142" cy="601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Texto 1"/>
          <p:cNvSpPr>
            <a:spLocks noGrp="1"/>
          </p:cNvSpPr>
          <p:nvPr>
            <p:ph type="body" sz="quarter" idx="10"/>
          </p:nvPr>
        </p:nvSpPr>
        <p:spPr>
          <a:xfrm rot="16200000">
            <a:off x="-1541167" y="2933432"/>
            <a:ext cx="5712342" cy="786003"/>
          </a:xfrm>
        </p:spPr>
        <p:txBody>
          <a:bodyPr/>
          <a:lstStyle/>
          <a:p>
            <a:r>
              <a:rPr lang="pt-BR" dirty="0" smtClean="0"/>
              <a:t>Outros Protocolo / Métodos HTML: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7566" y="6402904"/>
            <a:ext cx="11952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https://programadoresbrasil.com/desenvolvimento-fullstack/requisicao-http-como-funciona-get-post-put-e-delete/</a:t>
            </a:r>
          </a:p>
        </p:txBody>
      </p:sp>
    </p:spTree>
    <p:extLst>
      <p:ext uri="{BB962C8B-B14F-4D97-AF65-F5344CB8AC3E}">
        <p14:creationId xmlns:p14="http://schemas.microsoft.com/office/powerpoint/2010/main" val="24679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5125</TotalTime>
  <Words>1156</Words>
  <Application>Microsoft Office PowerPoint</Application>
  <PresentationFormat>Personalizar</PresentationFormat>
  <Paragraphs>184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Cover and End Slide Master</vt:lpstr>
      <vt:lpstr>Contents Slide Master</vt:lpstr>
      <vt:lpstr>Section Break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Use: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Aline</cp:lastModifiedBy>
  <cp:revision>173</cp:revision>
  <dcterms:created xsi:type="dcterms:W3CDTF">2018-04-24T17:14:44Z</dcterms:created>
  <dcterms:modified xsi:type="dcterms:W3CDTF">2025-11-18T21:13:10Z</dcterms:modified>
</cp:coreProperties>
</file>